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9" r:id="rId2"/>
  </p:sldMasterIdLst>
  <p:notesMasterIdLst>
    <p:notesMasterId r:id="rId11"/>
  </p:notesMasterIdLst>
  <p:sldIdLst>
    <p:sldId id="257" r:id="rId3"/>
    <p:sldId id="331" r:id="rId4"/>
    <p:sldId id="277" r:id="rId5"/>
    <p:sldId id="276" r:id="rId6"/>
    <p:sldId id="339" r:id="rId7"/>
    <p:sldId id="280" r:id="rId8"/>
    <p:sldId id="285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66342E-CFFF-4D23-9B30-536B97E2275F}" v="6" dt="2025-10-15T13:54:34.408"/>
    <p1510:client id="{DDE9002E-2AAF-FF36-55E6-642243922D48}" v="223" dt="2025-10-14T15:02:52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D9E71-EF21-40C1-AA20-58675430A7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AABB8-F287-4FCC-8717-073969776226}">
      <dgm:prSet/>
      <dgm:spPr>
        <a:solidFill>
          <a:srgbClr val="E2E6E6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How can the DHC help?</a:t>
          </a:r>
        </a:p>
      </dgm:t>
    </dgm:pt>
    <dgm:pt modelId="{A3EA27B9-CD9E-48C0-853F-F2636BDFC23D}" type="parTrans" cxnId="{EA3B0178-B36C-4334-BF6A-7975053FC24F}">
      <dgm:prSet/>
      <dgm:spPr/>
      <dgm:t>
        <a:bodyPr/>
        <a:lstStyle/>
        <a:p>
          <a:endParaRPr lang="en-US"/>
        </a:p>
      </dgm:t>
    </dgm:pt>
    <dgm:pt modelId="{28C5C055-975E-429F-8A17-6BCA3C5E957B}" type="sibTrans" cxnId="{EA3B0178-B36C-4334-BF6A-7975053FC24F}">
      <dgm:prSet/>
      <dgm:spPr/>
      <dgm:t>
        <a:bodyPr/>
        <a:lstStyle/>
        <a:p>
          <a:endParaRPr lang="en-US"/>
        </a:p>
      </dgm:t>
    </dgm:pt>
    <dgm:pt modelId="{9F14DBA0-52B7-47F0-9611-E0CB0F05EBC9}">
      <dgm:prSet/>
      <dgm:spPr/>
      <dgm:t>
        <a:bodyPr/>
        <a:lstStyle/>
        <a:p>
          <a:r>
            <a:rPr lang="en-CA"/>
            <a:t>The DHC is a </a:t>
          </a:r>
          <a:r>
            <a:rPr lang="en-CA" b="1">
              <a:solidFill>
                <a:srgbClr val="C00000"/>
              </a:solidFill>
            </a:rPr>
            <a:t>confidential service </a:t>
          </a:r>
          <a:r>
            <a:rPr lang="en-CA"/>
            <a:t>funded by the Law Society of Ontario (LSO).</a:t>
          </a:r>
          <a:endParaRPr lang="en-US"/>
        </a:p>
      </dgm:t>
    </dgm:pt>
    <dgm:pt modelId="{BD43FCDE-15F9-4C53-9D10-E214AEC2601D}" type="parTrans" cxnId="{BEF57B48-C48C-41F4-BB7C-B70DB650FD98}">
      <dgm:prSet/>
      <dgm:spPr/>
      <dgm:t>
        <a:bodyPr/>
        <a:lstStyle/>
        <a:p>
          <a:endParaRPr lang="en-US"/>
        </a:p>
      </dgm:t>
    </dgm:pt>
    <dgm:pt modelId="{BE320927-6C5F-4353-B63E-6A460D5D9998}" type="sibTrans" cxnId="{BEF57B48-C48C-41F4-BB7C-B70DB650FD98}">
      <dgm:prSet/>
      <dgm:spPr/>
      <dgm:t>
        <a:bodyPr/>
        <a:lstStyle/>
        <a:p>
          <a:endParaRPr lang="en-US"/>
        </a:p>
      </dgm:t>
    </dgm:pt>
    <dgm:pt modelId="{A9B90211-AD68-4B98-96CC-26A979488453}">
      <dgm:prSet/>
      <dgm:spPr/>
      <dgm:t>
        <a:bodyPr/>
        <a:lstStyle/>
        <a:p>
          <a:r>
            <a:rPr lang="en-CA"/>
            <a:t>Provides </a:t>
          </a:r>
          <a:r>
            <a:rPr lang="en-CA" b="1">
              <a:solidFill>
                <a:srgbClr val="C00000"/>
              </a:solidFill>
            </a:rPr>
            <a:t>guidance and information about options</a:t>
          </a:r>
          <a:r>
            <a:rPr lang="en-CA"/>
            <a:t> available to those who have experienced discrimination or harassment specifically by lawyers or paralegals. </a:t>
          </a:r>
          <a:endParaRPr lang="en-US"/>
        </a:p>
      </dgm:t>
    </dgm:pt>
    <dgm:pt modelId="{332746E7-01AF-4CC1-B68E-B6B1BEB5FFC3}" type="parTrans" cxnId="{222A5382-D8A8-4B93-921B-F8AA3C141084}">
      <dgm:prSet/>
      <dgm:spPr/>
      <dgm:t>
        <a:bodyPr/>
        <a:lstStyle/>
        <a:p>
          <a:endParaRPr lang="en-US"/>
        </a:p>
      </dgm:t>
    </dgm:pt>
    <dgm:pt modelId="{F1BF6323-18D6-4546-8DDC-A25BC9A81D54}" type="sibTrans" cxnId="{222A5382-D8A8-4B93-921B-F8AA3C141084}">
      <dgm:prSet/>
      <dgm:spPr/>
      <dgm:t>
        <a:bodyPr/>
        <a:lstStyle/>
        <a:p>
          <a:endParaRPr lang="en-US"/>
        </a:p>
      </dgm:t>
    </dgm:pt>
    <dgm:pt modelId="{06BA1C3D-C901-4256-A542-61258A9D0472}">
      <dgm:prSet/>
      <dgm:spPr/>
      <dgm:t>
        <a:bodyPr/>
        <a:lstStyle/>
        <a:p>
          <a:r>
            <a:rPr lang="en-CA" b="1">
              <a:solidFill>
                <a:srgbClr val="C00000"/>
              </a:solidFill>
            </a:rPr>
            <a:t>Mediation and conciliation</a:t>
          </a:r>
          <a:r>
            <a:rPr lang="en-CA"/>
            <a:t> services in some circumstances.</a:t>
          </a:r>
          <a:endParaRPr lang="en-US"/>
        </a:p>
      </dgm:t>
    </dgm:pt>
    <dgm:pt modelId="{7A289E53-96D5-4A2E-8D80-22F868A85BF5}" type="parTrans" cxnId="{A4228BAB-75AE-40EF-9FC5-645463280557}">
      <dgm:prSet/>
      <dgm:spPr/>
      <dgm:t>
        <a:bodyPr/>
        <a:lstStyle/>
        <a:p>
          <a:endParaRPr lang="en-US"/>
        </a:p>
      </dgm:t>
    </dgm:pt>
    <dgm:pt modelId="{9A354D7D-FA20-43D4-B416-020B342776AA}" type="sibTrans" cxnId="{A4228BAB-75AE-40EF-9FC5-645463280557}">
      <dgm:prSet/>
      <dgm:spPr/>
      <dgm:t>
        <a:bodyPr/>
        <a:lstStyle/>
        <a:p>
          <a:endParaRPr lang="en-US"/>
        </a:p>
      </dgm:t>
    </dgm:pt>
    <dgm:pt modelId="{C22CBF4B-95E1-4831-AB29-8C559993464C}">
      <dgm:prSet/>
      <dgm:spPr/>
      <dgm:t>
        <a:bodyPr/>
        <a:lstStyle/>
        <a:p>
          <a:r>
            <a:rPr lang="en-CA"/>
            <a:t>Other services include </a:t>
          </a:r>
          <a:r>
            <a:rPr lang="en-CA" b="1">
              <a:solidFill>
                <a:srgbClr val="C00000"/>
              </a:solidFill>
            </a:rPr>
            <a:t>coaching and outreach</a:t>
          </a:r>
          <a:r>
            <a:rPr lang="en-CA"/>
            <a:t>.</a:t>
          </a:r>
          <a:endParaRPr lang="en-US"/>
        </a:p>
      </dgm:t>
    </dgm:pt>
    <dgm:pt modelId="{A8CF4B26-D6F1-4E11-8535-D51636F48AE6}" type="parTrans" cxnId="{1320997F-5226-45FB-AC17-3A57CCC4E153}">
      <dgm:prSet/>
      <dgm:spPr/>
      <dgm:t>
        <a:bodyPr/>
        <a:lstStyle/>
        <a:p>
          <a:endParaRPr lang="en-US"/>
        </a:p>
      </dgm:t>
    </dgm:pt>
    <dgm:pt modelId="{BA5C88F4-90AD-4005-880F-3ED0E1530AF2}" type="sibTrans" cxnId="{1320997F-5226-45FB-AC17-3A57CCC4E153}">
      <dgm:prSet/>
      <dgm:spPr/>
      <dgm:t>
        <a:bodyPr/>
        <a:lstStyle/>
        <a:p>
          <a:endParaRPr lang="en-US"/>
        </a:p>
      </dgm:t>
    </dgm:pt>
    <dgm:pt modelId="{A5C2FF11-6A4E-4E84-B487-C3332CC6FFD5}">
      <dgm:prSet/>
      <dgm:spPr/>
      <dgm:t>
        <a:bodyPr/>
        <a:lstStyle/>
        <a:p>
          <a:r>
            <a:rPr lang="en-CA"/>
            <a:t>The DHC </a:t>
          </a:r>
          <a:r>
            <a:rPr lang="en-CA" b="1">
              <a:solidFill>
                <a:srgbClr val="C00000"/>
              </a:solidFill>
            </a:rPr>
            <a:t>does not provide legal representation, legal advice, or investigation services</a:t>
          </a:r>
          <a:r>
            <a:rPr lang="en-CA"/>
            <a:t>.</a:t>
          </a:r>
          <a:endParaRPr lang="en-US"/>
        </a:p>
      </dgm:t>
    </dgm:pt>
    <dgm:pt modelId="{0A203627-C5BB-41E8-ADFA-33B53F05AF8E}" type="parTrans" cxnId="{97AE0AB0-036D-4556-950D-F1DDFFF87E35}">
      <dgm:prSet/>
      <dgm:spPr/>
      <dgm:t>
        <a:bodyPr/>
        <a:lstStyle/>
        <a:p>
          <a:endParaRPr lang="en-US"/>
        </a:p>
      </dgm:t>
    </dgm:pt>
    <dgm:pt modelId="{722EFF99-5AC7-4A6C-B39D-23FF0DF6D5C1}" type="sibTrans" cxnId="{97AE0AB0-036D-4556-950D-F1DDFFF87E35}">
      <dgm:prSet/>
      <dgm:spPr/>
      <dgm:t>
        <a:bodyPr/>
        <a:lstStyle/>
        <a:p>
          <a:endParaRPr lang="en-US"/>
        </a:p>
      </dgm:t>
    </dgm:pt>
    <dgm:pt modelId="{B4EABC4D-261D-4701-98DA-A713E7B7ADF5}">
      <dgm:prSet/>
      <dgm:spPr/>
      <dgm:t>
        <a:bodyPr/>
        <a:lstStyle/>
        <a:p>
          <a:r>
            <a:rPr lang="en-US"/>
            <a:t>The DHC provides anonymized </a:t>
          </a:r>
          <a:r>
            <a:rPr lang="en-US" b="1">
              <a:solidFill>
                <a:srgbClr val="C00000"/>
              </a:solidFill>
            </a:rPr>
            <a:t>statistical information </a:t>
          </a:r>
          <a:r>
            <a:rPr lang="en-US"/>
            <a:t>to the LSO and the public. </a:t>
          </a:r>
        </a:p>
      </dgm:t>
    </dgm:pt>
    <dgm:pt modelId="{C2AD76D2-0E87-45AB-805E-86C3D4E330F5}" type="parTrans" cxnId="{70ABD55A-60FB-40F1-9175-1BEF95618DEA}">
      <dgm:prSet/>
      <dgm:spPr/>
      <dgm:t>
        <a:bodyPr/>
        <a:lstStyle/>
        <a:p>
          <a:endParaRPr lang="en-CA"/>
        </a:p>
      </dgm:t>
    </dgm:pt>
    <dgm:pt modelId="{20D5B2FC-59B5-437C-ACB9-358A2875D9BC}" type="sibTrans" cxnId="{70ABD55A-60FB-40F1-9175-1BEF95618DEA}">
      <dgm:prSet/>
      <dgm:spPr/>
      <dgm:t>
        <a:bodyPr/>
        <a:lstStyle/>
        <a:p>
          <a:endParaRPr lang="en-CA"/>
        </a:p>
      </dgm:t>
    </dgm:pt>
    <dgm:pt modelId="{59E1DE9B-54E1-4DC7-A12A-FA62A75718B1}" type="pres">
      <dgm:prSet presAssocID="{E1AD9E71-EF21-40C1-AA20-58675430A727}" presName="linear" presStyleCnt="0">
        <dgm:presLayoutVars>
          <dgm:animLvl val="lvl"/>
          <dgm:resizeHandles val="exact"/>
        </dgm:presLayoutVars>
      </dgm:prSet>
      <dgm:spPr/>
    </dgm:pt>
    <dgm:pt modelId="{743B981F-3E4B-4F19-8564-4022D8E0D560}" type="pres">
      <dgm:prSet presAssocID="{80DAABB8-F287-4FCC-8717-073969776226}" presName="parentText" presStyleLbl="node1" presStyleIdx="0" presStyleCnt="1" custLinFactNeighborY="-7203">
        <dgm:presLayoutVars>
          <dgm:chMax val="0"/>
          <dgm:bulletEnabled val="1"/>
        </dgm:presLayoutVars>
      </dgm:prSet>
      <dgm:spPr/>
    </dgm:pt>
    <dgm:pt modelId="{896FAC88-AEF6-4437-830B-466938282708}" type="pres">
      <dgm:prSet presAssocID="{80DAABB8-F287-4FCC-8717-073969776226}" presName="childText" presStyleLbl="revTx" presStyleIdx="0" presStyleCnt="1" custLinFactNeighborX="360" custLinFactNeighborY="12808">
        <dgm:presLayoutVars>
          <dgm:bulletEnabled val="1"/>
        </dgm:presLayoutVars>
      </dgm:prSet>
      <dgm:spPr/>
    </dgm:pt>
  </dgm:ptLst>
  <dgm:cxnLst>
    <dgm:cxn modelId="{C9058702-3C85-49BC-A0BF-BCB32125579F}" type="presOf" srcId="{B4EABC4D-261D-4701-98DA-A713E7B7ADF5}" destId="{896FAC88-AEF6-4437-830B-466938282708}" srcOrd="0" destOrd="5" presId="urn:microsoft.com/office/officeart/2005/8/layout/vList2"/>
    <dgm:cxn modelId="{3D69DE25-A2CA-4157-B3A9-6B32B0E86BBB}" type="presOf" srcId="{80DAABB8-F287-4FCC-8717-073969776226}" destId="{743B981F-3E4B-4F19-8564-4022D8E0D560}" srcOrd="0" destOrd="0" presId="urn:microsoft.com/office/officeart/2005/8/layout/vList2"/>
    <dgm:cxn modelId="{F8CF6826-2B20-480C-9D6E-6A0ED1EC019E}" type="presOf" srcId="{9F14DBA0-52B7-47F0-9611-E0CB0F05EBC9}" destId="{896FAC88-AEF6-4437-830B-466938282708}" srcOrd="0" destOrd="0" presId="urn:microsoft.com/office/officeart/2005/8/layout/vList2"/>
    <dgm:cxn modelId="{4BB39137-9575-44D1-B067-7FDAB45A9573}" type="presOf" srcId="{06BA1C3D-C901-4256-A542-61258A9D0472}" destId="{896FAC88-AEF6-4437-830B-466938282708}" srcOrd="0" destOrd="2" presId="urn:microsoft.com/office/officeart/2005/8/layout/vList2"/>
    <dgm:cxn modelId="{8F187238-3292-4E4B-983E-5AE6D821F194}" type="presOf" srcId="{A5C2FF11-6A4E-4E84-B487-C3332CC6FFD5}" destId="{896FAC88-AEF6-4437-830B-466938282708}" srcOrd="0" destOrd="4" presId="urn:microsoft.com/office/officeart/2005/8/layout/vList2"/>
    <dgm:cxn modelId="{1B2D2946-A726-4B87-A736-BC3CB6C2477E}" type="presOf" srcId="{A9B90211-AD68-4B98-96CC-26A979488453}" destId="{896FAC88-AEF6-4437-830B-466938282708}" srcOrd="0" destOrd="1" presId="urn:microsoft.com/office/officeart/2005/8/layout/vList2"/>
    <dgm:cxn modelId="{BEF57B48-C48C-41F4-BB7C-B70DB650FD98}" srcId="{80DAABB8-F287-4FCC-8717-073969776226}" destId="{9F14DBA0-52B7-47F0-9611-E0CB0F05EBC9}" srcOrd="0" destOrd="0" parTransId="{BD43FCDE-15F9-4C53-9D10-E214AEC2601D}" sibTransId="{BE320927-6C5F-4353-B63E-6A460D5D9998}"/>
    <dgm:cxn modelId="{EA3B0178-B36C-4334-BF6A-7975053FC24F}" srcId="{E1AD9E71-EF21-40C1-AA20-58675430A727}" destId="{80DAABB8-F287-4FCC-8717-073969776226}" srcOrd="0" destOrd="0" parTransId="{A3EA27B9-CD9E-48C0-853F-F2636BDFC23D}" sibTransId="{28C5C055-975E-429F-8A17-6BCA3C5E957B}"/>
    <dgm:cxn modelId="{70ABD55A-60FB-40F1-9175-1BEF95618DEA}" srcId="{80DAABB8-F287-4FCC-8717-073969776226}" destId="{B4EABC4D-261D-4701-98DA-A713E7B7ADF5}" srcOrd="5" destOrd="0" parTransId="{C2AD76D2-0E87-45AB-805E-86C3D4E330F5}" sibTransId="{20D5B2FC-59B5-437C-ACB9-358A2875D9BC}"/>
    <dgm:cxn modelId="{1320997F-5226-45FB-AC17-3A57CCC4E153}" srcId="{80DAABB8-F287-4FCC-8717-073969776226}" destId="{C22CBF4B-95E1-4831-AB29-8C559993464C}" srcOrd="3" destOrd="0" parTransId="{A8CF4B26-D6F1-4E11-8535-D51636F48AE6}" sibTransId="{BA5C88F4-90AD-4005-880F-3ED0E1530AF2}"/>
    <dgm:cxn modelId="{222A5382-D8A8-4B93-921B-F8AA3C141084}" srcId="{80DAABB8-F287-4FCC-8717-073969776226}" destId="{A9B90211-AD68-4B98-96CC-26A979488453}" srcOrd="1" destOrd="0" parTransId="{332746E7-01AF-4CC1-B68E-B6B1BEB5FFC3}" sibTransId="{F1BF6323-18D6-4546-8DDC-A25BC9A81D54}"/>
    <dgm:cxn modelId="{231C119A-04CD-4D81-B894-3D738D1FE65E}" type="presOf" srcId="{E1AD9E71-EF21-40C1-AA20-58675430A727}" destId="{59E1DE9B-54E1-4DC7-A12A-FA62A75718B1}" srcOrd="0" destOrd="0" presId="urn:microsoft.com/office/officeart/2005/8/layout/vList2"/>
    <dgm:cxn modelId="{A4228BAB-75AE-40EF-9FC5-645463280557}" srcId="{80DAABB8-F287-4FCC-8717-073969776226}" destId="{06BA1C3D-C901-4256-A542-61258A9D0472}" srcOrd="2" destOrd="0" parTransId="{7A289E53-96D5-4A2E-8D80-22F868A85BF5}" sibTransId="{9A354D7D-FA20-43D4-B416-020B342776AA}"/>
    <dgm:cxn modelId="{97AE0AB0-036D-4556-950D-F1DDFFF87E35}" srcId="{80DAABB8-F287-4FCC-8717-073969776226}" destId="{A5C2FF11-6A4E-4E84-B487-C3332CC6FFD5}" srcOrd="4" destOrd="0" parTransId="{0A203627-C5BB-41E8-ADFA-33B53F05AF8E}" sibTransId="{722EFF99-5AC7-4A6C-B39D-23FF0DF6D5C1}"/>
    <dgm:cxn modelId="{C86E25BE-9A5A-432F-86F1-82CACDF36E9D}" type="presOf" srcId="{C22CBF4B-95E1-4831-AB29-8C559993464C}" destId="{896FAC88-AEF6-4437-830B-466938282708}" srcOrd="0" destOrd="3" presId="urn:microsoft.com/office/officeart/2005/8/layout/vList2"/>
    <dgm:cxn modelId="{63AFBE03-08D7-404B-AC1D-F01B43B00A4C}" type="presParOf" srcId="{59E1DE9B-54E1-4DC7-A12A-FA62A75718B1}" destId="{743B981F-3E4B-4F19-8564-4022D8E0D560}" srcOrd="0" destOrd="0" presId="urn:microsoft.com/office/officeart/2005/8/layout/vList2"/>
    <dgm:cxn modelId="{1B6AAC0C-304A-4152-AD2D-7F71E7537CD5}" type="presParOf" srcId="{59E1DE9B-54E1-4DC7-A12A-FA62A75718B1}" destId="{896FAC88-AEF6-4437-830B-4669382827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B981F-3E4B-4F19-8564-4022D8E0D560}">
      <dsp:nvSpPr>
        <dsp:cNvPr id="0" name=""/>
        <dsp:cNvSpPr/>
      </dsp:nvSpPr>
      <dsp:spPr>
        <a:xfrm>
          <a:off x="0" y="9444"/>
          <a:ext cx="7927848" cy="551655"/>
        </a:xfrm>
        <a:prstGeom prst="roundRect">
          <a:avLst/>
        </a:prstGeom>
        <a:solidFill>
          <a:srgbClr val="E2E6E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</a:rPr>
            <a:t>How can the DHC help?</a:t>
          </a:r>
        </a:p>
      </dsp:txBody>
      <dsp:txXfrm>
        <a:off x="26930" y="36374"/>
        <a:ext cx="7873988" cy="497795"/>
      </dsp:txXfrm>
    </dsp:sp>
    <dsp:sp modelId="{896FAC88-AEF6-4437-830B-466938282708}">
      <dsp:nvSpPr>
        <dsp:cNvPr id="0" name=""/>
        <dsp:cNvSpPr/>
      </dsp:nvSpPr>
      <dsp:spPr>
        <a:xfrm>
          <a:off x="0" y="820369"/>
          <a:ext cx="7927848" cy="261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0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800" kern="1200"/>
            <a:t>The DHC is a </a:t>
          </a:r>
          <a:r>
            <a:rPr lang="en-CA" sz="1800" b="1" kern="1200">
              <a:solidFill>
                <a:srgbClr val="C00000"/>
              </a:solidFill>
            </a:rPr>
            <a:t>confidential service </a:t>
          </a:r>
          <a:r>
            <a:rPr lang="en-CA" sz="1800" kern="1200"/>
            <a:t>funded by the Law Society of Ontario (LSO).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800" kern="1200"/>
            <a:t>Provides </a:t>
          </a:r>
          <a:r>
            <a:rPr lang="en-CA" sz="1800" b="1" kern="1200">
              <a:solidFill>
                <a:srgbClr val="C00000"/>
              </a:solidFill>
            </a:rPr>
            <a:t>guidance and information about options</a:t>
          </a:r>
          <a:r>
            <a:rPr lang="en-CA" sz="1800" kern="1200"/>
            <a:t> available to those who have experienced discrimination or harassment specifically by lawyers or paralegals.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800" b="1" kern="1200">
              <a:solidFill>
                <a:srgbClr val="C00000"/>
              </a:solidFill>
            </a:rPr>
            <a:t>Mediation and conciliation</a:t>
          </a:r>
          <a:r>
            <a:rPr lang="en-CA" sz="1800" kern="1200"/>
            <a:t> services in some circumstances.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800" kern="1200"/>
            <a:t>Other services include </a:t>
          </a:r>
          <a:r>
            <a:rPr lang="en-CA" sz="1800" b="1" kern="1200">
              <a:solidFill>
                <a:srgbClr val="C00000"/>
              </a:solidFill>
            </a:rPr>
            <a:t>coaching and outreach</a:t>
          </a:r>
          <a:r>
            <a:rPr lang="en-CA" sz="1800" kern="1200"/>
            <a:t>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800" kern="1200"/>
            <a:t>The DHC </a:t>
          </a:r>
          <a:r>
            <a:rPr lang="en-CA" sz="1800" b="1" kern="1200">
              <a:solidFill>
                <a:srgbClr val="C00000"/>
              </a:solidFill>
            </a:rPr>
            <a:t>does not provide legal representation, legal advice, or investigation services</a:t>
          </a:r>
          <a:r>
            <a:rPr lang="en-CA" sz="1800" kern="1200"/>
            <a:t>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The DHC provides anonymized </a:t>
          </a:r>
          <a:r>
            <a:rPr lang="en-US" sz="1800" b="1" kern="1200">
              <a:solidFill>
                <a:srgbClr val="C00000"/>
              </a:solidFill>
            </a:rPr>
            <a:t>statistical information </a:t>
          </a:r>
          <a:r>
            <a:rPr lang="en-US" sz="1800" kern="1200"/>
            <a:t>to the LSO and the public. </a:t>
          </a:r>
        </a:p>
      </dsp:txBody>
      <dsp:txXfrm>
        <a:off x="0" y="820369"/>
        <a:ext cx="7927848" cy="2618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17278-B9AA-400E-B08F-1BD318476F60}" type="datetimeFigureOut"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02A43-A1E4-4CD5-BE1E-470ECA13EB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9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7A4EB-918B-48CE-BA04-F9897522F89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224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492B-A771-4CDF-B67A-D111B0F51876}" type="datetime1">
              <a:rPr lang="en-CA" smtClean="0"/>
              <a:t>2025-11-20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60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FAF0-E465-4A72-9789-7B542027D9F6}" type="datetime1">
              <a:rPr lang="en-CA" smtClean="0"/>
              <a:t>2025-11-20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2" descr="C:\Users\Fay\Documents\Faraday Law - Office Expenses\Website Development\Final Logo Files\Faraday Law\JPG\black font on white background.jpg">
            <a:extLst>
              <a:ext uri="{FF2B5EF4-FFF2-40B4-BE49-F238E27FC236}">
                <a16:creationId xmlns:a16="http://schemas.microsoft.com/office/drawing/2014/main" id="{E99D2C2E-06E7-2DF4-61AA-DAC4C9335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9273" r="4383" b="7446"/>
          <a:stretch/>
        </p:blipFill>
        <p:spPr bwMode="auto">
          <a:xfrm>
            <a:off x="694267" y="5702300"/>
            <a:ext cx="2098511" cy="9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F99CC0-C1BB-871E-774D-C2E8BF8E837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25599" r="4065" b="19687"/>
          <a:stretch/>
        </p:blipFill>
        <p:spPr>
          <a:xfrm>
            <a:off x="3285070" y="6034542"/>
            <a:ext cx="2909385" cy="3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1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77AC-DD1B-4933-99A7-A66B58E705B9}" type="datetime1">
              <a:rPr lang="en-CA" smtClean="0"/>
              <a:t>2025-11-20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09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C9C3-2F85-43A9-9D12-31CBD0B2FC9B}" type="datetime1">
              <a:rPr lang="en-CA" smtClean="0"/>
              <a:t>2025-11-20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67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531F-43E9-4B8C-9C49-9F4A26B27AC3}" type="datetime1">
              <a:rPr lang="en-CA" smtClean="0"/>
              <a:t>2025-11-20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1771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BD42-C249-4844-BB32-A0C046B2DFCC}" type="datetime1">
              <a:rPr lang="en-CA" smtClean="0"/>
              <a:t>2025-11-20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154B501D-61A6-00A0-AE9D-9DA2CB90D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351" y="61665"/>
            <a:ext cx="3739299" cy="6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78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CC08-22E0-4FD1-9FC0-039CD97CBDFE}" type="datetime1">
              <a:rPr lang="en-CA" smtClean="0"/>
              <a:t>2025-11-20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07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2D3AAB2-E553-4726-AA95-5499296AF03B}" type="datetime1">
              <a:rPr lang="en-CA" smtClean="0"/>
              <a:t>2025-11-20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745CE9-FF6F-4945-8007-6A5C03E8AD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9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108A-4506-43B6-AE95-4D535125C952}" type="datetime1">
              <a:rPr lang="en-CA" smtClean="0"/>
              <a:t>2025-11-20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92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02A2-7540-42E3-8255-C34B2B1E4DB0}" type="datetime1">
              <a:rPr lang="en-CA" smtClean="0"/>
              <a:t>2025-11-20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301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15D0-1E50-49AF-8276-6F910195D895}" type="datetime1">
              <a:rPr lang="en-CA" smtClean="0"/>
              <a:t>2025-11-20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68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E1E9E9-4A18-445F-855B-7566BB6C70BC}" type="datetime1">
              <a:rPr lang="en-CA" smtClean="0"/>
              <a:t>2025-11-20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3745CE9-FF6F-4945-8007-6A5C03E8ADCF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0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ssistance@dhcounsel.on.ca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03" y="4284453"/>
            <a:ext cx="9614138" cy="1096129"/>
          </a:xfrm>
        </p:spPr>
        <p:txBody>
          <a:bodyPr>
            <a:normAutofit fontScale="90000"/>
          </a:bodyPr>
          <a:lstStyle/>
          <a:p>
            <a:pPr algn="r"/>
            <a:r>
              <a:rPr lang="en-US" sz="2600" b="1" dirty="0">
                <a:solidFill>
                  <a:schemeClr val="tx1"/>
                </a:solidFill>
              </a:rPr>
              <a:t>Fay Faraday, Natasha Persaud, Lai-King Hum,  Discrimination &amp; Harassment Counsel </a:t>
            </a:r>
            <a:br>
              <a:rPr lang="en-US" sz="2600" b="1" dirty="0"/>
            </a:br>
            <a:r>
              <a:rPr lang="en-US" sz="2600" b="1" dirty="0">
                <a:solidFill>
                  <a:schemeClr val="tx1"/>
                </a:solidFill>
              </a:rPr>
              <a:t>Saba Quadri, DHC Paralegal Educator</a:t>
            </a:r>
            <a:endParaRPr lang="en-CA" sz="2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782" y="5371332"/>
            <a:ext cx="7543800" cy="82296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spcBef>
                <a:spcPts val="0"/>
              </a:spcBef>
            </a:pPr>
            <a:r>
              <a:rPr lang="en-CA" sz="1400">
                <a:solidFill>
                  <a:schemeClr val="tx1"/>
                </a:solidFill>
                <a:latin typeface="+mn-lt"/>
              </a:rPr>
              <a:t>2025</a:t>
            </a:r>
          </a:p>
        </p:txBody>
      </p:sp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B0DB373A-82DE-EAEA-9DC1-D7562AADA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99" y="1484731"/>
            <a:ext cx="8193826" cy="19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1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759044"/>
            <a:ext cx="7543800" cy="917357"/>
          </a:xfrm>
        </p:spPr>
        <p:txBody>
          <a:bodyPr>
            <a:normAutofit/>
          </a:bodyPr>
          <a:lstStyle/>
          <a:p>
            <a:pPr algn="ctr"/>
            <a:r>
              <a:rPr lang="en-US"/>
              <a:t>BRIEF HISTORY OF THE DHC</a:t>
            </a:r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8A58C-A028-B2E6-017C-1E6AC5EE6531}"/>
              </a:ext>
            </a:extLst>
          </p:cNvPr>
          <p:cNvSpPr txBox="1"/>
          <p:nvPr/>
        </p:nvSpPr>
        <p:spPr>
          <a:xfrm>
            <a:off x="2286000" y="1828800"/>
            <a:ext cx="70866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lvl="1" indent="-3651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65125" lvl="1" indent="-3651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/>
              <a:t>Canadian Bar Association, </a:t>
            </a:r>
            <a:r>
              <a:rPr lang="en-US" sz="2000" i="1"/>
              <a:t>Touchstones for Change: Equality , Diversity and Accountability </a:t>
            </a:r>
            <a:r>
              <a:rPr lang="en-US" sz="2000"/>
              <a:t>(1993). 2-year Task Force chaired by Justice Bertha Wilson​. </a:t>
            </a:r>
          </a:p>
          <a:p>
            <a:pPr marL="365125" lvl="1" indent="-3651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/>
              <a:t>Documented widespread discrimination and harassment on the basis of sex against female law students and women practicing law. Leading more than a third of women to leave law altogether within a few years of joining the profession. High rates of discrimination also faced by racialized and Indigenous lawyers and law students and people with disabilities in the profession.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EDB9F6-CA27-D142-0F90-870A6D00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52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759044"/>
            <a:ext cx="7543800" cy="917357"/>
          </a:xfrm>
        </p:spPr>
        <p:txBody>
          <a:bodyPr>
            <a:normAutofit/>
          </a:bodyPr>
          <a:lstStyle/>
          <a:p>
            <a:pPr algn="ctr"/>
            <a:r>
              <a:rPr lang="en-US"/>
              <a:t>BRIEF HISTORY OF THE DHC</a:t>
            </a:r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8A58C-A028-B2E6-017C-1E6AC5EE6531}"/>
              </a:ext>
            </a:extLst>
          </p:cNvPr>
          <p:cNvSpPr txBox="1"/>
          <p:nvPr/>
        </p:nvSpPr>
        <p:spPr>
          <a:xfrm>
            <a:off x="2286000" y="1828800"/>
            <a:ext cx="7924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1200"/>
              </a:spcAft>
            </a:pPr>
            <a:endParaRPr lang="en-CA" sz="2000">
              <a:cs typeface="Arial" panose="020B0604020202020204" pitchFamily="34" charset="0"/>
            </a:endParaRPr>
          </a:p>
          <a:p>
            <a:pPr marL="365125" lvl="1" indent="-3651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>
                <a:cs typeface="Arial" panose="020B0604020202020204" pitchFamily="34" charset="0"/>
              </a:rPr>
              <a:t>Recommendation by the LSO to create a confidential safe counsel to assist victims of discrimination and harassment by lawyers. </a:t>
            </a:r>
          </a:p>
          <a:p>
            <a:pPr marL="365125" lvl="1" indent="-3651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>
                <a:cs typeface="Arial" panose="020B0604020202020204" pitchFamily="34" charset="0"/>
              </a:rPr>
              <a:t>Pilot program commenced in 1999.</a:t>
            </a:r>
          </a:p>
          <a:p>
            <a:pPr marL="365125" lvl="1" indent="-3651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>
                <a:cs typeface="Arial" panose="020B0604020202020204" pitchFamily="34" charset="0"/>
              </a:rPr>
              <a:t>Program was made permanent in 2001.</a:t>
            </a:r>
          </a:p>
          <a:p>
            <a:pPr marL="365125" lvl="1" indent="-3651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>
                <a:cs typeface="Arial" panose="020B0604020202020204" pitchFamily="34" charset="0"/>
              </a:rPr>
              <a:t>Program was expanded to include paralegals as of 2007.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976729-77A7-FA76-C940-63811BC4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80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34193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 sz="1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9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959" y="852135"/>
            <a:ext cx="8229600" cy="8242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MEET THE DHC LAWYERS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A324738-ABD9-E657-E1E0-2ED111052F46}"/>
              </a:ext>
            </a:extLst>
          </p:cNvPr>
          <p:cNvSpPr txBox="1">
            <a:spLocks/>
          </p:cNvSpPr>
          <p:nvPr/>
        </p:nvSpPr>
        <p:spPr>
          <a:xfrm>
            <a:off x="2346723" y="4862515"/>
            <a:ext cx="2240327" cy="49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86384">
              <a:buNone/>
            </a:pPr>
            <a:r>
              <a:rPr lang="en-US" sz="172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Fay Faraday</a:t>
            </a:r>
            <a:endParaRPr lang="en-US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9E6CC42-5F9C-B489-6ECB-0227C8F6FEA7}"/>
              </a:ext>
            </a:extLst>
          </p:cNvPr>
          <p:cNvSpPr txBox="1">
            <a:spLocks/>
          </p:cNvSpPr>
          <p:nvPr/>
        </p:nvSpPr>
        <p:spPr>
          <a:xfrm>
            <a:off x="4999720" y="4862514"/>
            <a:ext cx="2237589" cy="49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86384">
              <a:buNone/>
            </a:pPr>
            <a:r>
              <a:rPr lang="en-US" sz="172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Lai-King Hum</a:t>
            </a:r>
            <a:endParaRPr lang="en-US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D5822A4-E4F0-0CCE-2424-C78D570A0BB0}"/>
              </a:ext>
            </a:extLst>
          </p:cNvPr>
          <p:cNvSpPr txBox="1">
            <a:spLocks/>
          </p:cNvSpPr>
          <p:nvPr/>
        </p:nvSpPr>
        <p:spPr>
          <a:xfrm>
            <a:off x="7649979" y="4862514"/>
            <a:ext cx="2237589" cy="49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86384">
              <a:buNone/>
            </a:pPr>
            <a:r>
              <a:rPr lang="en-US" sz="1720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Natasha Persaud</a:t>
            </a:r>
            <a:endParaRPr lang="en-US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4" descr="Lai-King Hum">
            <a:extLst>
              <a:ext uri="{FF2B5EF4-FFF2-40B4-BE49-F238E27FC236}">
                <a16:creationId xmlns:a16="http://schemas.microsoft.com/office/drawing/2014/main" id="{AFB02AB5-1398-C666-2486-729F46B7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" b="6346"/>
          <a:stretch>
            <a:fillRect/>
          </a:stretch>
        </p:blipFill>
        <p:spPr bwMode="auto">
          <a:xfrm>
            <a:off x="4999718" y="2623556"/>
            <a:ext cx="2238958" cy="223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atasha Persaud">
            <a:extLst>
              <a:ext uri="{FF2B5EF4-FFF2-40B4-BE49-F238E27FC236}">
                <a16:creationId xmlns:a16="http://schemas.microsoft.com/office/drawing/2014/main" id="{7A674D23-CCB9-334F-3D29-72E9AC9F5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 bwMode="auto">
          <a:xfrm>
            <a:off x="7652934" y="2623557"/>
            <a:ext cx="2237589" cy="22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ay Faraday">
            <a:extLst>
              <a:ext uri="{FF2B5EF4-FFF2-40B4-BE49-F238E27FC236}">
                <a16:creationId xmlns:a16="http://schemas.microsoft.com/office/drawing/2014/main" id="{882FF27D-B42D-D28A-8093-894FAB70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19" y="2654339"/>
            <a:ext cx="2238739" cy="22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C0FF0-4D4C-86FB-C4A6-FCCB8087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75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82BD7B-93E9-6B8D-B7E3-5E8326753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BD23C59-5BED-BF04-808D-0E56C81A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F9355-0D47-D246-7113-06CBBA93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34193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 sz="18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33A29E-93FC-EE7D-A646-9F1F6B558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9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BE4589F-8F38-28D6-DF1D-008096513B94}"/>
              </a:ext>
            </a:extLst>
          </p:cNvPr>
          <p:cNvSpPr txBox="1"/>
          <p:nvPr/>
        </p:nvSpPr>
        <p:spPr>
          <a:xfrm>
            <a:off x="2346960" y="914400"/>
            <a:ext cx="7543800" cy="7742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ROLE OF THE DHC: PURPOSE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5D869B-816F-E0C5-CE84-3B1D0149CB6F}"/>
              </a:ext>
            </a:extLst>
          </p:cNvPr>
          <p:cNvSpPr txBox="1">
            <a:spLocks/>
          </p:cNvSpPr>
          <p:nvPr/>
        </p:nvSpPr>
        <p:spPr>
          <a:xfrm>
            <a:off x="2644229" y="2245373"/>
            <a:ext cx="6903543" cy="3689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731520">
              <a:spcBef>
                <a:spcPts val="480"/>
              </a:spcBef>
              <a:spcAft>
                <a:spcPts val="96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  <a:ea typeface="+mn-ea"/>
                <a:cs typeface="Calibri"/>
              </a:rPr>
              <a:t>DHC program </a:t>
            </a:r>
            <a:endParaRPr lang="en-US" sz="2000" dirty="0">
              <a:solidFill>
                <a:schemeClr val="tx1"/>
              </a:solidFill>
              <a:ea typeface="Calibri" panose="020F0502020204030204"/>
              <a:cs typeface="Calibri"/>
            </a:endParaRPr>
          </a:p>
          <a:p>
            <a:pPr marL="292100" lvl="1" indent="-292100" defTabSz="731520">
              <a:spcBef>
                <a:spcPts val="480"/>
              </a:spcBef>
              <a:spcAft>
                <a:spcPts val="960"/>
              </a:spcAft>
              <a:buFont typeface="Arial"/>
            </a:pPr>
            <a:r>
              <a:rPr lang="en-US" sz="2000" kern="1200" dirty="0">
                <a:solidFill>
                  <a:schemeClr val="tx1"/>
                </a:solidFill>
                <a:ea typeface="+mn-ea"/>
                <a:cs typeface="Calibri"/>
              </a:rPr>
              <a:t>helps ensure licensees of the LSO (Lawyers and Paralegals) and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licensee candidates</a:t>
            </a:r>
            <a:r>
              <a:rPr lang="en-US" sz="2000" kern="1200" dirty="0">
                <a:solidFill>
                  <a:schemeClr val="tx1"/>
                </a:solidFill>
                <a:ea typeface="+mn-ea"/>
                <a:cs typeface="Calibri"/>
              </a:rPr>
              <a:t> comply with their professional obligations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.</a:t>
            </a:r>
            <a:r>
              <a:rPr lang="en-US" sz="2000" kern="1200" dirty="0">
                <a:solidFill>
                  <a:schemeClr val="tx1"/>
                </a:solidFill>
                <a:ea typeface="+mn-ea"/>
                <a:cs typeface="Calibri"/>
              </a:rPr>
              <a:t> </a:t>
            </a:r>
            <a:endParaRPr lang="en-U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292100" lvl="1" indent="-292100" defTabSz="731520">
              <a:spcBef>
                <a:spcPts val="480"/>
              </a:spcBef>
              <a:spcAft>
                <a:spcPts val="960"/>
              </a:spcAft>
              <a:buFont typeface="Arial"/>
            </a:pPr>
            <a:r>
              <a:rPr lang="en-CA" sz="2000" kern="1200" dirty="0">
                <a:solidFill>
                  <a:schemeClr val="tx1"/>
                </a:solidFill>
                <a:ea typeface="+mn-ea"/>
                <a:cs typeface="Calibri"/>
              </a:rPr>
              <a:t>Licensees</a:t>
            </a:r>
            <a:r>
              <a:rPr lang="en-US" sz="2000" kern="1200" dirty="0">
                <a:solidFill>
                  <a:schemeClr val="tx1"/>
                </a:solidFill>
                <a:ea typeface="+mn-ea"/>
                <a:cs typeface="Calibri"/>
              </a:rPr>
              <a:t>’ obligations with respect to discrimination and harassment are set out in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 their respective</a:t>
            </a:r>
            <a:r>
              <a:rPr lang="en-US" sz="2000" kern="1200" dirty="0">
                <a:solidFill>
                  <a:schemeClr val="tx1"/>
                </a:solidFill>
                <a:ea typeface="+mn-ea"/>
                <a:cs typeface="Calibri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Paralegal </a:t>
            </a:r>
            <a:r>
              <a:rPr lang="en-US" sz="2000" kern="1200" dirty="0">
                <a:solidFill>
                  <a:schemeClr val="tx1"/>
                </a:solidFill>
                <a:ea typeface="+mn-ea"/>
                <a:cs typeface="Calibri"/>
              </a:rPr>
              <a:t>Rules of Conduct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(Rules 2.03 &amp; 2.04) and</a:t>
            </a:r>
            <a:r>
              <a:rPr lang="en-US" sz="2000" kern="1200" dirty="0">
                <a:solidFill>
                  <a:schemeClr val="tx1"/>
                </a:solidFill>
                <a:ea typeface="+mn-ea"/>
                <a:cs typeface="Calibri"/>
              </a:rPr>
              <a:t> the 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Lawyers</a:t>
            </a:r>
            <a:r>
              <a:rPr lang="en-US" sz="2000" kern="1200" dirty="0">
                <a:solidFill>
                  <a:schemeClr val="tx1"/>
                </a:solidFill>
                <a:ea typeface="+mn-ea"/>
                <a:cs typeface="Calibri"/>
              </a:rPr>
              <a:t>’ Rules of Professional Conduct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(Rules 6.3.1 &amp; 6.3-3).</a:t>
            </a:r>
            <a:r>
              <a:rPr lang="en-US" sz="2000" kern="1200" dirty="0">
                <a:solidFill>
                  <a:schemeClr val="tx1"/>
                </a:solidFill>
                <a:ea typeface="+mn-ea"/>
                <a:cs typeface="Calibri"/>
              </a:rPr>
              <a:t> </a:t>
            </a:r>
            <a:endParaRPr lang="en-U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292100" lvl="1" indent="-292100" defTabSz="731520">
              <a:spcBef>
                <a:spcPts val="480"/>
              </a:spcBef>
              <a:spcAft>
                <a:spcPts val="960"/>
              </a:spcAft>
              <a:buFont typeface="Arial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helps individuals who have experienced discrimination or harassment by an LSO licensee or licensee candidate.</a:t>
            </a:r>
            <a:endParaRPr lang="en-U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0" lvl="1" indent="0" defTabSz="731520">
              <a:spcBef>
                <a:spcPts val="480"/>
              </a:spcBef>
              <a:spcAft>
                <a:spcPts val="960"/>
              </a:spcAft>
              <a:buNone/>
            </a:pPr>
            <a:endParaRPr lang="en-US" sz="20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6CD90940-338C-8FE0-F4BF-836C37A28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422"/>
            <a:ext cx="2720590" cy="7317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8581ED-FE92-D900-6352-178BAB58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87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BC1043-6AD6-1D0A-48BE-B12D21F222AB}"/>
              </a:ext>
            </a:extLst>
          </p:cNvPr>
          <p:cNvSpPr/>
          <p:nvPr/>
        </p:nvSpPr>
        <p:spPr>
          <a:xfrm>
            <a:off x="4681248" y="5715001"/>
            <a:ext cx="2786353" cy="421771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207A16-48B3-C007-5455-41D47FD9B72E}"/>
              </a:ext>
            </a:extLst>
          </p:cNvPr>
          <p:cNvSpPr/>
          <p:nvPr/>
        </p:nvSpPr>
        <p:spPr>
          <a:xfrm>
            <a:off x="7653048" y="5722608"/>
            <a:ext cx="2786353" cy="421771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+mj-lt"/>
              </a:rPr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722836"/>
            <a:ext cx="7543800" cy="953565"/>
          </a:xfrm>
        </p:spPr>
        <p:txBody>
          <a:bodyPr>
            <a:normAutofit/>
          </a:bodyPr>
          <a:lstStyle/>
          <a:p>
            <a:pPr algn="ctr"/>
            <a:r>
              <a:rPr lang="en-US"/>
              <a:t>ROLE OF THE DHC: SERVICES</a:t>
            </a:r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4DD022-A274-F9E1-98AA-F6256B91B47F}"/>
              </a:ext>
            </a:extLst>
          </p:cNvPr>
          <p:cNvSpPr/>
          <p:nvPr/>
        </p:nvSpPr>
        <p:spPr>
          <a:xfrm>
            <a:off x="1923482" y="5715001"/>
            <a:ext cx="2533048" cy="421771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+mj-lt"/>
              </a:rPr>
              <a:t>FREE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13661-48A4-5B0F-56F3-F53D7CE91090}"/>
              </a:ext>
            </a:extLst>
          </p:cNvPr>
          <p:cNvSpPr txBox="1">
            <a:spLocks/>
          </p:cNvSpPr>
          <p:nvPr/>
        </p:nvSpPr>
        <p:spPr>
          <a:xfrm>
            <a:off x="4677851" y="5720752"/>
            <a:ext cx="2786353" cy="451448"/>
          </a:xfrm>
          <a:prstGeom prst="rect">
            <a:avLst/>
          </a:prstGeom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chemeClr val="tx1"/>
                </a:solidFill>
                <a:latin typeface="+mj-lt"/>
              </a:rPr>
              <a:t>INDEPENDENT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2083A2-3376-ED64-6A93-4C1FB51DC5C9}"/>
              </a:ext>
            </a:extLst>
          </p:cNvPr>
          <p:cNvSpPr txBox="1">
            <a:spLocks/>
          </p:cNvSpPr>
          <p:nvPr/>
        </p:nvSpPr>
        <p:spPr>
          <a:xfrm>
            <a:off x="7891753" y="5638800"/>
            <a:ext cx="2786352" cy="435404"/>
          </a:xfrm>
          <a:prstGeom prst="rect">
            <a:avLst/>
          </a:prstGeom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600"/>
              </a:spcBef>
              <a:spcAft>
                <a:spcPts val="1200"/>
              </a:spcAft>
              <a:buNone/>
            </a:pPr>
            <a:endParaRPr lang="en-US" sz="1800">
              <a:latin typeface="+mj-lt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D24C526-BD97-9351-9239-809305AA8A50}"/>
              </a:ext>
            </a:extLst>
          </p:cNvPr>
          <p:cNvGraphicFramePr/>
          <p:nvPr/>
        </p:nvGraphicFramePr>
        <p:xfrm>
          <a:off x="2318385" y="2002304"/>
          <a:ext cx="7927848" cy="356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B03D9-AA69-5CC4-6D12-8BD89084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43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0311B517-29AE-1DFE-2D7F-2B2E99FA5E1E}"/>
              </a:ext>
            </a:extLst>
          </p:cNvPr>
          <p:cNvSpPr/>
          <p:nvPr/>
        </p:nvSpPr>
        <p:spPr>
          <a:xfrm>
            <a:off x="2012363" y="5556525"/>
            <a:ext cx="2312019" cy="691874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AF978F0-F095-A5C1-E86B-FE7392E97802}"/>
              </a:ext>
            </a:extLst>
          </p:cNvPr>
          <p:cNvSpPr/>
          <p:nvPr/>
        </p:nvSpPr>
        <p:spPr>
          <a:xfrm>
            <a:off x="4945805" y="5533351"/>
            <a:ext cx="2314554" cy="712492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schemeClr val="tx1"/>
              </a:solidFill>
            </a:endParaRP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E753F3B8-E862-8D30-9895-FA96E9EE2C2B}"/>
              </a:ext>
            </a:extLst>
          </p:cNvPr>
          <p:cNvSpPr txBox="1">
            <a:spLocks/>
          </p:cNvSpPr>
          <p:nvPr/>
        </p:nvSpPr>
        <p:spPr>
          <a:xfrm>
            <a:off x="3445575" y="2515056"/>
            <a:ext cx="1687370" cy="11008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solidFill>
                  <a:schemeClr val="tx1"/>
                </a:solidFill>
              </a:rPr>
              <a:t>Free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9C374CB2-67FD-D88B-1DF1-13074A9D3332}"/>
              </a:ext>
            </a:extLst>
          </p:cNvPr>
          <p:cNvSpPr txBox="1">
            <a:spLocks/>
          </p:cNvSpPr>
          <p:nvPr/>
        </p:nvSpPr>
        <p:spPr>
          <a:xfrm>
            <a:off x="7018909" y="2527402"/>
            <a:ext cx="1684527" cy="1060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solidFill>
                  <a:schemeClr val="tx1"/>
                </a:solidFill>
              </a:rPr>
              <a:t>Independent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B30B62-66B9-834C-4D15-095B1D6668A2}"/>
              </a:ext>
            </a:extLst>
          </p:cNvPr>
          <p:cNvSpPr/>
          <p:nvPr/>
        </p:nvSpPr>
        <p:spPr>
          <a:xfrm>
            <a:off x="1748420" y="1219201"/>
            <a:ext cx="8686800" cy="1195195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>
                <a:solidFill>
                  <a:schemeClr val="tx1"/>
                </a:solidFill>
                <a:cs typeface="Arial" panose="020B0604020202020204" pitchFamily="34" charset="0"/>
              </a:rPr>
              <a:t>The DHC helps those who have experienced or witnessed discrimination and/or harassment contrary to the </a:t>
            </a:r>
            <a:r>
              <a:rPr lang="en-CA" sz="1800" i="1">
                <a:solidFill>
                  <a:schemeClr val="tx1"/>
                </a:solidFill>
                <a:cs typeface="Arial" panose="020B0604020202020204" pitchFamily="34" charset="0"/>
              </a:rPr>
              <a:t>Human Rights Code </a:t>
            </a:r>
            <a:r>
              <a:rPr lang="en-CA" sz="1800">
                <a:solidFill>
                  <a:schemeClr val="tx1"/>
                </a:solidFill>
                <a:cs typeface="Arial" panose="020B0604020202020204" pitchFamily="34" charset="0"/>
              </a:rPr>
              <a:t>where the negative conduct is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1800">
                <a:solidFill>
                  <a:schemeClr val="tx1"/>
                </a:solidFill>
                <a:cs typeface="Arial" panose="020B0604020202020204" pitchFamily="34" charset="0"/>
              </a:rPr>
              <a:t>by a licensee of the LSO, or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sz="1800">
                <a:solidFill>
                  <a:schemeClr val="tx1"/>
                </a:solidFill>
                <a:cs typeface="Arial" panose="020B0604020202020204" pitchFamily="34" charset="0"/>
              </a:rPr>
              <a:t>by students who are in the process of obtaining their licence with LSO</a:t>
            </a:r>
            <a:endParaRPr lang="en-US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AA9E34D-F6BB-616F-73F4-BFA3FDDF24B8}"/>
              </a:ext>
            </a:extLst>
          </p:cNvPr>
          <p:cNvSpPr txBox="1">
            <a:spLocks/>
          </p:cNvSpPr>
          <p:nvPr/>
        </p:nvSpPr>
        <p:spPr>
          <a:xfrm>
            <a:off x="1996691" y="5533351"/>
            <a:ext cx="2314554" cy="691873"/>
          </a:xfrm>
          <a:prstGeom prst="rect">
            <a:avLst/>
          </a:prstGeom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400" b="1">
                <a:solidFill>
                  <a:schemeClr val="tx1"/>
                </a:solidFill>
                <a:cs typeface="Arial" panose="020B0604020202020204" pitchFamily="34" charset="0"/>
              </a:rPr>
              <a:t>Help Explore Options Available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E7025F67-CC93-3E77-CBC5-E4D6B3296F61}"/>
              </a:ext>
            </a:extLst>
          </p:cNvPr>
          <p:cNvSpPr txBox="1">
            <a:spLocks/>
          </p:cNvSpPr>
          <p:nvPr/>
        </p:nvSpPr>
        <p:spPr>
          <a:xfrm>
            <a:off x="3442764" y="3624516"/>
            <a:ext cx="1692992" cy="174239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tx1"/>
                </a:solidFill>
                <a:cs typeface="Arial" panose="020B0604020202020204" pitchFamily="34" charset="0"/>
              </a:rPr>
              <a:t>Free Service to anyone discriminated or harassed by a licensee or licensee candidate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FFDB63-27D8-4506-8749-36B4DADBB3B9}"/>
              </a:ext>
            </a:extLst>
          </p:cNvPr>
          <p:cNvSpPr/>
          <p:nvPr/>
        </p:nvSpPr>
        <p:spPr>
          <a:xfrm>
            <a:off x="7883638" y="5527281"/>
            <a:ext cx="2314554" cy="721118"/>
          </a:xfrm>
          <a:prstGeom prst="rect">
            <a:avLst/>
          </a:prstGeom>
          <a:solidFill>
            <a:schemeClr val="accent6">
              <a:lumMod val="20000"/>
              <a:lumOff val="80000"/>
              <a:alpha val="3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schemeClr val="tx1"/>
              </a:solidFill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233A45C-4E6F-4458-A3E6-3D558409B98E}"/>
              </a:ext>
            </a:extLst>
          </p:cNvPr>
          <p:cNvSpPr txBox="1">
            <a:spLocks/>
          </p:cNvSpPr>
          <p:nvPr/>
        </p:nvSpPr>
        <p:spPr>
          <a:xfrm>
            <a:off x="4933274" y="5524727"/>
            <a:ext cx="2317092" cy="721117"/>
          </a:xfrm>
          <a:prstGeom prst="rect">
            <a:avLst/>
          </a:prstGeom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400" b="1">
                <a:solidFill>
                  <a:schemeClr val="tx1"/>
                </a:solidFill>
                <a:cs typeface="Arial" panose="020B0604020202020204" pitchFamily="34" charset="0"/>
              </a:rPr>
              <a:t> Mediation and Conciliation Services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038F71CB-DC1F-0CBE-C043-74AF811B5BA7}"/>
              </a:ext>
            </a:extLst>
          </p:cNvPr>
          <p:cNvSpPr txBox="1">
            <a:spLocks/>
          </p:cNvSpPr>
          <p:nvPr/>
        </p:nvSpPr>
        <p:spPr>
          <a:xfrm>
            <a:off x="7907372" y="5524727"/>
            <a:ext cx="2317092" cy="723673"/>
          </a:xfrm>
          <a:prstGeom prst="rect">
            <a:avLst/>
          </a:prstGeom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CA" sz="1400" b="1">
                <a:solidFill>
                  <a:schemeClr val="tx1"/>
                </a:solidFill>
                <a:cs typeface="Arial" panose="020B0604020202020204" pitchFamily="34" charset="0"/>
              </a:rPr>
              <a:t>DHC does not provide legal advice or representation or investigate complaints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C6F173AC-A28B-0DC3-C988-F2676A8AAC30}"/>
              </a:ext>
            </a:extLst>
          </p:cNvPr>
          <p:cNvSpPr txBox="1">
            <a:spLocks/>
          </p:cNvSpPr>
          <p:nvPr/>
        </p:nvSpPr>
        <p:spPr>
          <a:xfrm>
            <a:off x="1679262" y="3624516"/>
            <a:ext cx="1684348" cy="1719216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400" b="1">
                <a:solidFill>
                  <a:schemeClr val="tx1"/>
                </a:solidFill>
                <a:cs typeface="Arial" panose="020B0604020202020204" pitchFamily="34" charset="0"/>
              </a:rPr>
              <a:t>To support the LSO with licensee obligations respecting compliance with LSO’s Rules of Conduct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9E1B96B1-3883-46A1-7949-7153108449AE}"/>
              </a:ext>
            </a:extLst>
          </p:cNvPr>
          <p:cNvSpPr txBox="1">
            <a:spLocks/>
          </p:cNvSpPr>
          <p:nvPr/>
        </p:nvSpPr>
        <p:spPr>
          <a:xfrm>
            <a:off x="1691768" y="2498776"/>
            <a:ext cx="1684349" cy="1111641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solidFill>
                  <a:schemeClr val="tx1"/>
                </a:solidFill>
              </a:rPr>
              <a:t>Purpose</a:t>
            </a:r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4BEA3B1B-FDCF-7469-69B7-719D7DB9BF1D}"/>
              </a:ext>
            </a:extLst>
          </p:cNvPr>
          <p:cNvSpPr txBox="1">
            <a:spLocks/>
          </p:cNvSpPr>
          <p:nvPr/>
        </p:nvSpPr>
        <p:spPr>
          <a:xfrm>
            <a:off x="7011959" y="3596385"/>
            <a:ext cx="1692992" cy="175943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400" b="1">
                <a:solidFill>
                  <a:schemeClr val="tx1"/>
                </a:solidFill>
                <a:cs typeface="Arial" panose="020B0604020202020204" pitchFamily="34" charset="0"/>
              </a:rPr>
              <a:t>The DHC is funded by the LSO, while remaining independent and working at arm's length from LSO – BY-LAW 11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0AAD563D-64EF-E206-14C6-3BFE5BDCB6CA}"/>
              </a:ext>
            </a:extLst>
          </p:cNvPr>
          <p:cNvSpPr txBox="1">
            <a:spLocks/>
          </p:cNvSpPr>
          <p:nvPr/>
        </p:nvSpPr>
        <p:spPr>
          <a:xfrm>
            <a:off x="8755950" y="3587889"/>
            <a:ext cx="1692992" cy="1761693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400" b="1">
                <a:solidFill>
                  <a:schemeClr val="tx1"/>
                </a:solidFill>
                <a:cs typeface="Arial" panose="020B0604020202020204" pitchFamily="34" charset="0"/>
              </a:rPr>
              <a:t>Provides anonymized statistical information to LSO and to the public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DA93DD05-BC53-2399-A653-1956747BE33D}"/>
              </a:ext>
            </a:extLst>
          </p:cNvPr>
          <p:cNvSpPr txBox="1">
            <a:spLocks/>
          </p:cNvSpPr>
          <p:nvPr/>
        </p:nvSpPr>
        <p:spPr>
          <a:xfrm>
            <a:off x="8739730" y="2527274"/>
            <a:ext cx="1695490" cy="106061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solidFill>
                  <a:schemeClr val="tx1"/>
                </a:solidFill>
              </a:rPr>
              <a:t>Statistical Information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F26BE24F-B972-786E-C9A0-E382F9AA3B23}"/>
              </a:ext>
            </a:extLst>
          </p:cNvPr>
          <p:cNvSpPr txBox="1">
            <a:spLocks/>
          </p:cNvSpPr>
          <p:nvPr/>
        </p:nvSpPr>
        <p:spPr>
          <a:xfrm>
            <a:off x="5274555" y="3615893"/>
            <a:ext cx="1658250" cy="173670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400" b="1">
                <a:solidFill>
                  <a:schemeClr val="tx1"/>
                </a:solidFill>
                <a:cs typeface="Arial" panose="020B0604020202020204" pitchFamily="34" charset="0"/>
              </a:rPr>
              <a:t>The DHC provides completely confidential services</a:t>
            </a:r>
          </a:p>
        </p:txBody>
      </p:sp>
      <p:sp>
        <p:nvSpPr>
          <p:cNvPr id="50" name="Text Placeholder 23">
            <a:extLst>
              <a:ext uri="{FF2B5EF4-FFF2-40B4-BE49-F238E27FC236}">
                <a16:creationId xmlns:a16="http://schemas.microsoft.com/office/drawing/2014/main" id="{CC61576B-E3E5-655F-87B2-1016ED69AD41}"/>
              </a:ext>
            </a:extLst>
          </p:cNvPr>
          <p:cNvSpPr txBox="1">
            <a:spLocks/>
          </p:cNvSpPr>
          <p:nvPr/>
        </p:nvSpPr>
        <p:spPr>
          <a:xfrm>
            <a:off x="5265030" y="2520583"/>
            <a:ext cx="1676105" cy="108668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solidFill>
                  <a:schemeClr val="tx1"/>
                </a:solidFill>
              </a:rPr>
              <a:t>Confidential</a:t>
            </a:r>
          </a:p>
        </p:txBody>
      </p: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46530151-8DE1-0CF0-0296-26BFAE5FC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8" y="152401"/>
            <a:ext cx="3014133" cy="9200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D5E252-85F3-3283-17C7-BF1A5FD0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5CE9-FF6F-4945-8007-6A5C03E8ADC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49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CEACFAC-57E2-FA01-A88B-D958FE60BB45}"/>
              </a:ext>
            </a:extLst>
          </p:cNvPr>
          <p:cNvSpPr txBox="1"/>
          <p:nvPr/>
        </p:nvSpPr>
        <p:spPr>
          <a:xfrm>
            <a:off x="1649782" y="1513799"/>
            <a:ext cx="2946068" cy="44755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1300" b="1">
                <a:solidFill>
                  <a:srgbClr val="FFFFFF"/>
                </a:solidFill>
              </a:rPr>
              <a:t>						</a:t>
            </a:r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965" y="1240603"/>
            <a:ext cx="3200400" cy="782878"/>
          </a:xfrm>
        </p:spPr>
        <p:txBody>
          <a:bodyPr/>
          <a:lstStyle/>
          <a:p>
            <a:pPr algn="ctr" defTabSz="1435608"/>
            <a:r>
              <a:rPr lang="en-US" sz="4710" kern="1200" spc="-79" baseline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THANK YOU!</a:t>
            </a:r>
            <a:endParaRPr lang="en-US" sz="3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45" y="2314050"/>
            <a:ext cx="6339013" cy="1838120"/>
          </a:xfrm>
        </p:spPr>
        <p:txBody>
          <a:bodyPr vert="horz" lIns="0" tIns="45720" rIns="0" bIns="45720" rtlCol="0" anchor="t">
            <a:noAutofit/>
          </a:bodyPr>
          <a:lstStyle/>
          <a:p>
            <a:pPr algn="ctr" defTabSz="143560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2400" b="1" kern="1200" cap="all" spc="314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FAY FARADAY</a:t>
            </a:r>
            <a:endParaRPr lang="en-US" sz="24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algn="ctr" defTabSz="143560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2400" b="1" cap="all" spc="314">
                <a:solidFill>
                  <a:schemeClr val="tx1"/>
                </a:solidFill>
                <a:latin typeface="+mj-lt"/>
                <a:ea typeface="Calibri Light" panose="020F0302020204030204"/>
                <a:cs typeface="Calibri Light" panose="020F0302020204030204"/>
              </a:rPr>
              <a:t>Lai-King Hum</a:t>
            </a:r>
            <a:endParaRPr lang="en-US" sz="2400" cap="all" spc="314">
              <a:solidFill>
                <a:schemeClr val="tx1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  <a:p>
            <a:pPr algn="ctr" defTabSz="143560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2400" b="1" cap="all" spc="314" dirty="0">
                <a:solidFill>
                  <a:schemeClr val="tx1"/>
                </a:solidFill>
                <a:latin typeface="+mj-lt"/>
                <a:ea typeface="Calibri Light" panose="020F0302020204030204"/>
                <a:cs typeface="Calibri Light" panose="020F0302020204030204"/>
              </a:rPr>
              <a:t>Natasha Persaud</a:t>
            </a:r>
            <a:endParaRPr lang="en-US" dirty="0">
              <a:solidFill>
                <a:schemeClr val="tx1"/>
              </a:solidFill>
            </a:endParaRPr>
          </a:p>
          <a:p>
            <a:pPr algn="ctr" defTabSz="143560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2400" b="1" kern="1200" cap="all" spc="314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Saba Quadri </a:t>
            </a:r>
            <a:endParaRPr lang="en-US" sz="2400" b="1" kern="1200" cap="all" spc="314" baseline="0" dirty="0">
              <a:solidFill>
                <a:schemeClr val="tx1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  <a:p>
            <a:pPr algn="r" defTabSz="1435608">
              <a:spcBef>
                <a:spcPts val="1884"/>
              </a:spcBef>
              <a:spcAft>
                <a:spcPts val="314"/>
              </a:spcAft>
            </a:pPr>
            <a:endParaRPr lang="en-US" sz="1100" kern="1200" cap="all" spc="314" baseline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algn="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" name="Footer Placeholder 72">
            <a:extLst>
              <a:ext uri="{FF2B5EF4-FFF2-40B4-BE49-F238E27FC236}">
                <a16:creationId xmlns:a16="http://schemas.microsoft.com/office/drawing/2014/main" id="{7BD4F4BB-E532-638A-4C40-690E854AA6A3}"/>
              </a:ext>
            </a:extLst>
          </p:cNvPr>
          <p:cNvSpPr txBox="1">
            <a:spLocks/>
          </p:cNvSpPr>
          <p:nvPr/>
        </p:nvSpPr>
        <p:spPr>
          <a:xfrm>
            <a:off x="5274003" y="4998829"/>
            <a:ext cx="5098560" cy="3248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7804">
              <a:spcAft>
                <a:spcPts val="600"/>
              </a:spcAft>
            </a:pP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Email: </a:t>
            </a:r>
            <a:r>
              <a:rPr lang="en-US" sz="2200" b="1" kern="120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  <a:hlinkClick r:id="rId2"/>
              </a:rPr>
              <a:t>assistance@dhcounsel.on.ca</a:t>
            </a:r>
            <a:r>
              <a:rPr lang="en-US" sz="2200" b="1" kern="1200">
                <a:solidFill>
                  <a:schemeClr val="accent6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endParaRPr lang="en-US" sz="2200">
              <a:latin typeface="+mn-lt"/>
            </a:endParaRPr>
          </a:p>
        </p:txBody>
      </p:sp>
      <p:sp>
        <p:nvSpPr>
          <p:cNvPr id="6" name="Footer Placeholder 72">
            <a:extLst>
              <a:ext uri="{FF2B5EF4-FFF2-40B4-BE49-F238E27FC236}">
                <a16:creationId xmlns:a16="http://schemas.microsoft.com/office/drawing/2014/main" id="{F13D9C40-94B9-B29C-7744-421AE3C34039}"/>
              </a:ext>
            </a:extLst>
          </p:cNvPr>
          <p:cNvSpPr txBox="1">
            <a:spLocks/>
          </p:cNvSpPr>
          <p:nvPr/>
        </p:nvSpPr>
        <p:spPr>
          <a:xfrm>
            <a:off x="5701797" y="4585989"/>
            <a:ext cx="3484257" cy="3248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7804">
              <a:spcAft>
                <a:spcPts val="600"/>
              </a:spcAft>
            </a:pP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Toll Free: 1-877-790-2200</a:t>
            </a:r>
            <a:endParaRPr lang="en-US" sz="22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 descr="A black and grey logo&#10;&#10;Description automatically generated">
            <a:extLst>
              <a:ext uri="{FF2B5EF4-FFF2-40B4-BE49-F238E27FC236}">
                <a16:creationId xmlns:a16="http://schemas.microsoft.com/office/drawing/2014/main" id="{436C316B-5A6F-F7ED-12D7-36E8D48CD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11" y="67566"/>
            <a:ext cx="3998232" cy="10754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70387F-A82D-F0EE-A361-3280CFF6628F}"/>
              </a:ext>
            </a:extLst>
          </p:cNvPr>
          <p:cNvSpPr txBox="1"/>
          <p:nvPr/>
        </p:nvSpPr>
        <p:spPr>
          <a:xfrm>
            <a:off x="5450457" y="5449142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/>
              <a:t>Visit: </a:t>
            </a:r>
            <a:r>
              <a:rPr lang="en-US" sz="2200"/>
              <a:t>https://lso.ca/dhc/home</a:t>
            </a:r>
            <a:endParaRPr lang="en-CA" sz="2200"/>
          </a:p>
        </p:txBody>
      </p:sp>
      <p:pic>
        <p:nvPicPr>
          <p:cNvPr id="12" name="Picture 11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8C536B0D-A730-1B67-A0A7-DF2BB4BC8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7386" y="4502629"/>
            <a:ext cx="1628775" cy="1562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317CD7-750F-6529-5BF9-5D0D09D58831}"/>
              </a:ext>
            </a:extLst>
          </p:cNvPr>
          <p:cNvSpPr txBox="1"/>
          <p:nvPr/>
        </p:nvSpPr>
        <p:spPr>
          <a:xfrm>
            <a:off x="9605513" y="6168011"/>
            <a:ext cx="2415397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200" b="1" dirty="0"/>
              <a:t>Scan to learn more</a:t>
            </a:r>
            <a:endParaRPr lang="en-US" sz="2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537</Words>
  <Application>Microsoft Office PowerPoint</Application>
  <PresentationFormat>Widescreen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office theme</vt:lpstr>
      <vt:lpstr>Retrospect</vt:lpstr>
      <vt:lpstr>Fay Faraday, Natasha Persaud, Lai-King Hum,  Discrimination &amp; Harassment Counsel  Saba Quadri, DHC Paralegal Educator</vt:lpstr>
      <vt:lpstr>BRIEF HISTORY OF THE DHC</vt:lpstr>
      <vt:lpstr>BRIEF HISTORY OF THE DHC</vt:lpstr>
      <vt:lpstr>MEET THE DHC LAWYERS</vt:lpstr>
      <vt:lpstr>PowerPoint Presentation</vt:lpstr>
      <vt:lpstr>ROLE OF THE DHC: SERVICES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Judit Schonwald</cp:lastModifiedBy>
  <cp:revision>113</cp:revision>
  <dcterms:created xsi:type="dcterms:W3CDTF">2013-07-15T20:26:40Z</dcterms:created>
  <dcterms:modified xsi:type="dcterms:W3CDTF">2025-11-20T14:48:52Z</dcterms:modified>
</cp:coreProperties>
</file>