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5" r:id="rId6"/>
    <p:sldId id="259" r:id="rId7"/>
    <p:sldId id="257" r:id="rId8"/>
    <p:sldId id="268" r:id="rId9"/>
    <p:sldId id="264" r:id="rId10"/>
    <p:sldId id="266" r:id="rId11"/>
    <p:sldId id="292" r:id="rId12"/>
    <p:sldId id="295" r:id="rId13"/>
    <p:sldId id="260" r:id="rId14"/>
    <p:sldId id="267" r:id="rId15"/>
    <p:sldId id="297" r:id="rId16"/>
    <p:sldId id="271" r:id="rId17"/>
    <p:sldId id="272" r:id="rId18"/>
    <p:sldId id="275" r:id="rId19"/>
    <p:sldId id="276" r:id="rId20"/>
    <p:sldId id="278" r:id="rId21"/>
    <p:sldId id="279" r:id="rId22"/>
    <p:sldId id="281" r:id="rId23"/>
    <p:sldId id="284" r:id="rId24"/>
    <p:sldId id="29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131FFE-D8BA-429C-8700-CEEA6D7C5824}" v="193" dt="2025-11-21T21:04:06.1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558A9-34B4-365F-AF3A-88F772678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3F570-25AD-ABC6-F3FC-606DF874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3F204-6920-EA1C-C3D2-B398B8055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22B5B-5856-1BB5-0E31-2EA827F8B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4BE13-52F2-750E-CF44-1089602F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9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5AB19-6398-3303-8337-7D916B2E3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A76F29-30ED-663F-717D-1C36C957A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DF479-894C-1EAA-93CA-145F8DBF6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BECF8-213E-BABD-4EEC-BBFF8715C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0E160-B20F-85BD-74D1-8E520AF36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63B452-43B5-82B3-F178-123C806AB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31770-3662-6F5D-E220-F56E8E72B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BA3E1-7B7A-69AF-4097-721A040C7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09462-0332-CAB0-6C8C-A85773EAC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842FA-04BF-35E8-2706-96082853E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6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34E82-E81F-CB90-9FD6-036C9512A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6CD6F-6E38-D07E-5E9E-E97F4BD24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BE510-B11B-53FF-F126-8E737C805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1A3AE-625E-0F86-25F1-9BA6369B4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B968E-7B88-0B16-CB9F-95FC7F078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0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ED08B-4943-D3D6-9B8A-2FB2B8857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912E0-5D20-1070-D24F-7C07AA540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366D6-FA6B-DC23-93CE-1A1263E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EF365-68E8-26FD-CCAB-C92D6265B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61FE4-483D-B9B7-FC9A-CE6B25FE8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9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CBF54-A760-D374-3D5B-A3AC4A242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05CD3-E941-75CB-2A52-74483328E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2AD601-738C-D6A4-A4F5-321FD1389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DEC78-C65A-7C5A-3CC3-5A3EED711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CEE48-3C52-48B1-E7BA-A9A705343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D0435E-A560-E038-24FD-945E3C86F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3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8886F-2D6C-AF5F-310A-C14A35DE5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BC49C-C6F0-1022-AC64-D8DCEA6A3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AD02C-8E1F-BB4B-B4AC-CBBAFA57F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CE693D-C6C7-863A-4C3A-1187AA392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CA19E0-1D32-288F-F896-E1BD71B338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13B529-0A20-CBD2-49D9-C71A5ED4A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7B05D1-A06E-9479-8D21-6B24003A1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03D77C-3C3E-31A6-FDE0-145D42C7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8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9581C-C727-811C-4C53-1A0249D1B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36E16E-BCD0-4115-B5A7-EC6F74A35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AE47F0-D5CF-ECDA-C66E-0F3183F54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F1A9F-DB7B-BE9F-89F9-DBBCD77D3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84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E6BB94-8A58-BF12-4581-8A1FE16AE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F88E1E-EFF8-24D1-11F4-52D981D49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F3ECE-0E63-61ED-A028-FB90ED68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0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F3D1-71FE-9554-7402-8D6F2B444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8C210-2979-B7EF-0B94-7BCEE4EDF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8A0D7B-5D78-5D50-C3AF-5BD95C02F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4A05B0-5994-E06B-58E7-D582F30CB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3E4F3-994D-332E-A9D5-CE1D8068C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1B92C-ADBC-4FAC-EA64-F5631D0D1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5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CC926-23DE-1C38-73FC-4FBBC75B4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F14836-0B3E-9408-2354-904A82427B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4C91EF-5A78-AA03-E86A-C09D8B0EC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7AC8-96DD-6256-8075-822A0C5B3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93140-4F4A-0FF0-4FCE-C1D3048C7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EAF9B-FD12-85F0-8471-98A21F936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3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C1A45D-696F-D53C-D7E7-144207377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BA91C-82D0-6449-BC74-B73002F21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4AD05-8254-FE4B-B713-00EA7B0058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B905BB-8073-44B0-AFDD-E05A565148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BC841-A3E3-234E-8A38-7E401D873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0DE3F-25FB-15E6-837A-87E7BEE12D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B1854-CB46-4863-947C-11AC7A4A7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race@nrlawyers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3,100+ Gavel Scales Of Justice Stock Photos, Pictures &amp; Royalty-Free Images  - iStock">
            <a:extLst>
              <a:ext uri="{FF2B5EF4-FFF2-40B4-BE49-F238E27FC236}">
                <a16:creationId xmlns:a16="http://schemas.microsoft.com/office/drawing/2014/main" id="{828614FD-50EE-D8B4-1743-D436EF9B3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>
            <a:fillRect/>
          </a:stretch>
        </p:blipFill>
        <p:spPr bwMode="auto">
          <a:xfrm>
            <a:off x="2522358" y="10"/>
            <a:ext cx="9669642" cy="6857990"/>
          </a:xfrm>
          <a:prstGeom prst="rect">
            <a:avLst/>
          </a:prstGeom>
          <a:noFill/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7BAF49-43A5-E384-E980-00B1D208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228" y="743447"/>
            <a:ext cx="4372246" cy="3023881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2060"/>
                </a:solidFill>
              </a:rPr>
              <a:t>Witness Evidence </a:t>
            </a:r>
            <a:br>
              <a:rPr lang="en-US" sz="4000" b="1" dirty="0"/>
            </a:b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A2457D-153E-3A99-0BFF-1980D3CD04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229" y="4169664"/>
            <a:ext cx="4372246" cy="1944889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2200" b="1" dirty="0">
                <a:solidFill>
                  <a:srgbClr val="002060"/>
                </a:solidFill>
              </a:rPr>
              <a:t>Grazia Condello, LL.B., LL.M. </a:t>
            </a:r>
          </a:p>
          <a:p>
            <a:pPr algn="l"/>
            <a:r>
              <a:rPr lang="en-US" sz="1800" dirty="0">
                <a:solidFill>
                  <a:srgbClr val="002060"/>
                </a:solidFill>
              </a:rPr>
              <a:t>Neuberger &amp; Partners LLP</a:t>
            </a:r>
          </a:p>
          <a:p>
            <a:pPr algn="l"/>
            <a:r>
              <a:rPr lang="en-US" sz="18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grace@nrlawyers.com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8596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ADAF35-74EE-4756-FE69-2200DCB7E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Is the witness lying…..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F2395-E8BF-8FA0-FC34-69F925B2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0715" y="649480"/>
            <a:ext cx="3346315" cy="5546047"/>
          </a:xfrm>
        </p:spPr>
        <p:txBody>
          <a:bodyPr anchor="ctr">
            <a:normAutofit/>
          </a:bodyPr>
          <a:lstStyle/>
          <a:p>
            <a:r>
              <a:rPr lang="en-US" sz="2200" dirty="0"/>
              <a:t>It is difficult for a trier of fact to assess conflicting evidence of a witness </a:t>
            </a:r>
          </a:p>
          <a:p>
            <a:r>
              <a:rPr lang="en-US" sz="2200" dirty="0"/>
              <a:t>Generally, it is not common to have direct evidence of a witness’ unreliability or lie about their testimony </a:t>
            </a:r>
          </a:p>
          <a:p>
            <a:r>
              <a:rPr lang="en-US" sz="2200" dirty="0"/>
              <a:t>A trier of fact may find that a witness has exaggerated, misstated, or lied based upon various factors …</a:t>
            </a:r>
          </a:p>
          <a:p>
            <a:endParaRPr lang="en-US" sz="2200" dirty="0"/>
          </a:p>
        </p:txBody>
      </p:sp>
      <p:pic>
        <p:nvPicPr>
          <p:cNvPr id="4" name="Picture 2" descr="Trial Cartoon Character Stock Photos ...">
            <a:extLst>
              <a:ext uri="{FF2B5EF4-FFF2-40B4-BE49-F238E27FC236}">
                <a16:creationId xmlns:a16="http://schemas.microsoft.com/office/drawing/2014/main" id="{0FCDE004-094C-D763-02E7-2A72BEC11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9502" y="2138718"/>
            <a:ext cx="3615776" cy="2592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291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E1A71B-64C8-7D10-6A46-2E55C5B21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Assessing the credibility and reliability of witnesses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DB931-2F51-1EA7-AF8B-290995590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4548" y="666114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900" dirty="0"/>
              <a:t> </a:t>
            </a:r>
          </a:p>
          <a:p>
            <a:r>
              <a:rPr lang="en-US" sz="1900" b="1" dirty="0"/>
              <a:t>Internal inconsistencies:  </a:t>
            </a:r>
          </a:p>
          <a:p>
            <a:pPr lvl="1"/>
            <a:r>
              <a:rPr lang="en-US" sz="1900" dirty="0"/>
              <a:t>where a witness has given a prior statement – and while giving evidence, either in a new statement or </a:t>
            </a:r>
            <a:r>
              <a:rPr lang="en-US" sz="1900" i="1" dirty="0"/>
              <a:t>viva voce </a:t>
            </a:r>
            <a:r>
              <a:rPr lang="en-US" sz="1900" dirty="0"/>
              <a:t>testimony, and stating something inconsistent with what they said before </a:t>
            </a:r>
          </a:p>
          <a:p>
            <a:r>
              <a:rPr lang="en-US" sz="1900" b="1" dirty="0"/>
              <a:t>External inconsistencies: </a:t>
            </a:r>
          </a:p>
          <a:p>
            <a:pPr lvl="1"/>
            <a:r>
              <a:rPr lang="en-US" sz="1900" dirty="0"/>
              <a:t>asses whether the witness is inconsistent with another witness’ statement or testimony </a:t>
            </a:r>
          </a:p>
          <a:p>
            <a:r>
              <a:rPr lang="en-US" sz="1900" b="1" dirty="0"/>
              <a:t>Unreliability or Motive to Fabricate : </a:t>
            </a:r>
          </a:p>
          <a:p>
            <a:pPr lvl="1"/>
            <a:r>
              <a:rPr lang="en-US" sz="1900" dirty="0"/>
              <a:t>Unreliability:  </a:t>
            </a:r>
            <a:r>
              <a:rPr lang="en-US" sz="1900" dirty="0" err="1"/>
              <a:t>ie</a:t>
            </a:r>
            <a:r>
              <a:rPr lang="en-US" sz="1900" dirty="0"/>
              <a:t>. mistaken due to lighting or distance</a:t>
            </a:r>
          </a:p>
          <a:p>
            <a:pPr lvl="1"/>
            <a:r>
              <a:rPr lang="en-US" sz="1900" dirty="0"/>
              <a:t>Motive to fabricate: </a:t>
            </a:r>
          </a:p>
          <a:p>
            <a:pPr lvl="2"/>
            <a:r>
              <a:rPr lang="en-US" dirty="0"/>
              <a:t>is witness at arms length from the parties to the proceedings (</a:t>
            </a:r>
            <a:r>
              <a:rPr lang="en-US" sz="1900" dirty="0" err="1"/>
              <a:t>ie</a:t>
            </a:r>
            <a:r>
              <a:rPr lang="en-US" sz="1900" dirty="0"/>
              <a:t>. family or friend) </a:t>
            </a:r>
          </a:p>
          <a:p>
            <a:pPr lvl="2"/>
            <a:r>
              <a:rPr lang="en-US" sz="1900" dirty="0"/>
              <a:t>is there any hostility or self-interest to fabricate</a:t>
            </a:r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7449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B9F8EA-2FA0-BFD5-FFB8-E0D9C2A6D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Is the witness lying…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8E65A-BC97-A386-5040-E8C023221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1900"/>
              <a:t>Relying on assumptions about how people normally behave to make findings of fact or credibility engages “speculative reasoning”</a:t>
            </a:r>
          </a:p>
          <a:p>
            <a:r>
              <a:rPr lang="en-US" sz="1900"/>
              <a:t>While judges may use their common sense about human behaviour, reasonsing should be rooted in the evidence and not based upon stereotypical inferences, </a:t>
            </a:r>
            <a:r>
              <a:rPr lang="pt-BR" sz="1900" i="1"/>
              <a:t>R v R.C., </a:t>
            </a:r>
            <a:r>
              <a:rPr lang="pt-BR" sz="1900"/>
              <a:t>2021 ONCA 582</a:t>
            </a:r>
            <a:endParaRPr lang="en-US" sz="1900"/>
          </a:p>
          <a:p>
            <a:r>
              <a:rPr lang="en-US" sz="1900" b="1"/>
              <a:t>“rule against ungrounded common-sense assumption”</a:t>
            </a:r>
            <a:r>
              <a:rPr lang="en-US" sz="1900"/>
              <a:t> </a:t>
            </a:r>
          </a:p>
          <a:p>
            <a:pPr lvl="1"/>
            <a:r>
              <a:rPr lang="en-US" sz="1900"/>
              <a:t> judges should avoid speculative reasoning that invokes common sense assumptions that are not grounded in the evidence; and</a:t>
            </a:r>
          </a:p>
          <a:p>
            <a:r>
              <a:rPr lang="en-US" sz="1900" b="1"/>
              <a:t>“rule against stereotypical inferences” </a:t>
            </a:r>
          </a:p>
          <a:p>
            <a:pPr lvl="1"/>
            <a:r>
              <a:rPr lang="en-US" sz="1900"/>
              <a:t>it is an error to rely on stereotypes or erroneous common sense assumptions about how a sexual assault complainant is expected to act, it is equally wrong to draw inferences about how an accused person is expected to act</a:t>
            </a:r>
          </a:p>
          <a:p>
            <a:pPr marL="457200" lvl="1" indent="0">
              <a:buNone/>
            </a:pPr>
            <a:r>
              <a:rPr lang="pt-BR" sz="1900" i="1"/>
              <a:t>R v J.C</a:t>
            </a:r>
            <a:r>
              <a:rPr lang="pt-BR" sz="1900"/>
              <a:t>., 2021 ONCA 131</a:t>
            </a:r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2387163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F2B6D4-0168-D1E6-7B80-C174212C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Demeanour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6665F-45E8-3B6C-BBAB-73B5BB557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The </a:t>
            </a:r>
            <a:r>
              <a:rPr lang="en-US" sz="2400" dirty="0" err="1"/>
              <a:t>demeanour</a:t>
            </a:r>
            <a:r>
              <a:rPr lang="en-US" sz="2400" dirty="0"/>
              <a:t> or manner of how the witness responds to questions 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dirty="0"/>
              <a:t>Whether the witness is evasive  </a:t>
            </a:r>
          </a:p>
          <a:p>
            <a:pPr lvl="1"/>
            <a:r>
              <a:rPr lang="en-US" dirty="0"/>
              <a:t>Argumentative </a:t>
            </a:r>
          </a:p>
          <a:p>
            <a:pPr lvl="1"/>
            <a:r>
              <a:rPr lang="en-US" dirty="0"/>
              <a:t>Angry </a:t>
            </a:r>
          </a:p>
          <a:p>
            <a:pPr lvl="1"/>
            <a:r>
              <a:rPr lang="en-US" dirty="0"/>
              <a:t>Hesitant to answer </a:t>
            </a:r>
          </a:p>
          <a:p>
            <a:pPr lvl="1"/>
            <a:r>
              <a:rPr lang="en-US" dirty="0"/>
              <a:t>Laughing at your question (put it on the record “Why are you laughing..)</a:t>
            </a:r>
          </a:p>
          <a:p>
            <a:pPr lvl="1"/>
            <a:r>
              <a:rPr lang="en-US" dirty="0"/>
              <a:t>Not answering by answering with their own narrative 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4093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79AA6B-5A8A-575D-E01E-BF23D8F08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Demeanour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C3A12-B12E-99BB-93F2-41E63B917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Improper use of a defendant’s demeanour: </a:t>
            </a:r>
            <a:r>
              <a:rPr lang="en-US" sz="2000" i="1"/>
              <a:t>R. v. Hemsworth</a:t>
            </a:r>
            <a:r>
              <a:rPr lang="en-US" sz="2000"/>
              <a:t>, 2016 ONCA 85</a:t>
            </a:r>
          </a:p>
          <a:p>
            <a:pPr lvl="1"/>
            <a:r>
              <a:rPr lang="en-US" sz="2000"/>
              <a:t>TJ found defendant testified in a manner that was too “careful”  – CA said the D could have been just nervous</a:t>
            </a:r>
          </a:p>
          <a:p>
            <a:pPr lvl="1"/>
            <a:r>
              <a:rPr lang="en-US" sz="2000"/>
              <a:t>judge will evaluate credibility of witness by observing the manner in which they give responses - a slow response could indicate a witness is either fabricating their answer or they have anxiety in high stress situations such as a courtroom.</a:t>
            </a:r>
          </a:p>
          <a:p>
            <a:r>
              <a:rPr lang="en-US" sz="2000"/>
              <a:t>Ie. failure to make eye contact could be indication of lying, or it could be a shy temperament or cultural upbringing. </a:t>
            </a:r>
          </a:p>
          <a:p>
            <a:r>
              <a:rPr lang="en-US" sz="2000"/>
              <a:t>demeanour evidence can be “highly instructive”, ie. witness who moves from expressing themselves calmly, to a dramatic change of  “downright hatred at counsel by a witness who obviously senses he is getting trapped.”</a:t>
            </a:r>
          </a:p>
          <a:p>
            <a:pPr lvl="1"/>
            <a:endParaRPr lang="en-US" sz="2000"/>
          </a:p>
          <a:p>
            <a:pPr lvl="1"/>
            <a:endParaRPr lang="en-US" sz="2000"/>
          </a:p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204922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35A893-A267-C4A7-01F5-59CBCFE2E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Character Evidence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EE55F-F4D5-B9E5-E863-C4E19CC48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Its probative value depends on the proposition :</a:t>
            </a:r>
          </a:p>
          <a:p>
            <a:pPr lvl="1"/>
            <a:r>
              <a:rPr lang="en-US" sz="2000"/>
              <a:t>The fact that a person has a tendency to act a particular way does not mean that they will always act that way</a:t>
            </a:r>
          </a:p>
          <a:p>
            <a:pPr lvl="1"/>
            <a:r>
              <a:rPr lang="en-US" sz="2000"/>
              <a:t>generalizations in character typing tend to be pejorative and judgmental, and presents a risk of prejudice. </a:t>
            </a:r>
          </a:p>
          <a:p>
            <a:r>
              <a:rPr lang="en-US" sz="2000"/>
              <a:t>Character and mere habit : </a:t>
            </a:r>
          </a:p>
          <a:p>
            <a:pPr lvl="1"/>
            <a:r>
              <a:rPr lang="en-US" sz="2000"/>
              <a:t>A habit → is a regular tendency of a person to engage repeatedly in a particular kind of conduct, can be evidence of how a person likely acted on the occasion in question with out reflecting on character </a:t>
            </a:r>
          </a:p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361931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EA878D-9C8C-AAA3-509F-A279FE1B2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Character Evidence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00C6F-6F4D-F580-56AC-97323FDFD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1900" b="1"/>
              <a:t>moral prejudice: </a:t>
            </a:r>
          </a:p>
          <a:p>
            <a:pPr lvl="1"/>
            <a:r>
              <a:rPr lang="en-US" sz="1900"/>
              <a:t>Where D will be judged based on their character or stereotype about human conduct rather than on the evidence which is a forbidden chain of reasoning of general disposition or propensity </a:t>
            </a:r>
          </a:p>
          <a:p>
            <a:r>
              <a:rPr lang="en-US" sz="1900" b="1"/>
              <a:t>Reasoning prejudice:</a:t>
            </a:r>
          </a:p>
          <a:p>
            <a:pPr lvl="1"/>
            <a:r>
              <a:rPr lang="en-US" sz="1900"/>
              <a:t>Distracts the trier of fact from its proper focus on the charge itself </a:t>
            </a:r>
          </a:p>
          <a:p>
            <a:pPr lvl="1"/>
            <a:endParaRPr lang="en-US" sz="1900"/>
          </a:p>
          <a:p>
            <a:r>
              <a:rPr lang="en-US" sz="1900" b="1"/>
              <a:t>Statements of opinion  </a:t>
            </a:r>
            <a:r>
              <a:rPr lang="en-US" sz="1900"/>
              <a:t>	→  ie. John is a dishonest person or good person</a:t>
            </a:r>
          </a:p>
          <a:p>
            <a:r>
              <a:rPr lang="en-US" sz="1900" b="1"/>
              <a:t>Reputation</a:t>
            </a:r>
            <a:r>
              <a:rPr lang="en-US" sz="1900"/>
              <a:t>			→  ie. John has good reputation in community</a:t>
            </a:r>
          </a:p>
          <a:p>
            <a:r>
              <a:rPr lang="en-US" sz="1900" b="1"/>
              <a:t>Character</a:t>
            </a:r>
            <a:r>
              <a:rPr lang="en-US" sz="1900"/>
              <a:t>			→ ie. John is a psychopath</a:t>
            </a:r>
          </a:p>
          <a:p>
            <a:pPr marL="0" indent="0">
              <a:buNone/>
            </a:pPr>
            <a:r>
              <a:rPr lang="en-US" sz="1900" b="1"/>
              <a:t>Evidence of good character of a witness for the purposing of bolstering credibility of the witness is not admissible.</a:t>
            </a:r>
          </a:p>
          <a:p>
            <a:pPr marL="0" indent="0">
              <a:buNone/>
            </a:pPr>
            <a:endParaRPr lang="en-US" sz="1900"/>
          </a:p>
          <a:p>
            <a:endParaRPr lang="en-US" sz="1900"/>
          </a:p>
          <a:p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2224464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E6D44A-1088-CBA1-3A00-797D9D116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Bad Character Evidence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B8FE5-E14B-394F-97CD-1F2F1B372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Information about an individual that a reasonable person is likely to find to be morally objectionable or has a contemptible or reprehensible character </a:t>
            </a:r>
          </a:p>
          <a:p>
            <a:r>
              <a:rPr lang="en-US" sz="2000" b="1"/>
              <a:t>Probative value vs. Prejudicial effect</a:t>
            </a:r>
          </a:p>
          <a:p>
            <a:pPr lvl="1"/>
            <a:r>
              <a:rPr lang="en-US" sz="2000"/>
              <a:t>Is character evidence probative?  </a:t>
            </a:r>
          </a:p>
          <a:p>
            <a:pPr lvl="1"/>
            <a:r>
              <a:rPr lang="en-US" sz="2000"/>
              <a:t>ie. May use bankruptcy can be used to establish that a person is bad with their money, or motive for fraud </a:t>
            </a:r>
          </a:p>
          <a:p>
            <a:pPr lvl="2"/>
            <a:r>
              <a:rPr lang="en-US"/>
              <a:t>Is character evidence prejudicial? </a:t>
            </a:r>
          </a:p>
          <a:p>
            <a:pPr lvl="2"/>
            <a:r>
              <a:rPr lang="en-US"/>
              <a:t>Illogical use (moral prejudice)</a:t>
            </a:r>
          </a:p>
          <a:p>
            <a:pPr lvl="2"/>
            <a:r>
              <a:rPr lang="en-US"/>
              <a:t>Too much weight (reasoning prejudice)</a:t>
            </a:r>
          </a:p>
          <a:p>
            <a:pPr lvl="2"/>
            <a:r>
              <a:rPr lang="en-US"/>
              <a:t>Confuse/mislead (reasoning prejudice)</a:t>
            </a:r>
          </a:p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7837507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3F16C-D95D-1D21-EB19-56E2EEECA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Character of the Accused: general exclusionary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4EAB6-F0A9-C802-F4AA-5864CFE59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400" dirty="0"/>
              <a:t>Crown cannot adduce evidence of the accused’s “general” bad character either in the form of specific acts or reputation as circumstantial proof that the D has the propensity or disposition to do the type of acts charges and therefore guilty of the offence</a:t>
            </a:r>
          </a:p>
          <a:p>
            <a:endParaRPr lang="en-US" sz="2400" dirty="0"/>
          </a:p>
          <a:p>
            <a:r>
              <a:rPr lang="en-US" sz="2400" i="1" dirty="0">
                <a:solidFill>
                  <a:srgbClr val="FF0000"/>
                </a:solidFill>
              </a:rPr>
              <a:t>R v Johnson </a:t>
            </a:r>
            <a:r>
              <a:rPr lang="en-US" sz="2400" dirty="0">
                <a:solidFill>
                  <a:srgbClr val="FF0000"/>
                </a:solidFill>
              </a:rPr>
              <a:t>2010 ONCA</a:t>
            </a:r>
          </a:p>
          <a:p>
            <a:r>
              <a:rPr lang="en-US" sz="2400" dirty="0"/>
              <a:t>Crown cannot lead “extrinsic evidence” about the D’s </a:t>
            </a:r>
            <a:r>
              <a:rPr lang="en-US" sz="2400" dirty="0" err="1"/>
              <a:t>behaviour</a:t>
            </a:r>
            <a:r>
              <a:rPr lang="en-US" sz="2400" dirty="0"/>
              <a:t> on other occasions or their general character simply to show that the D is the sort of person likely to commit the offence charged  - to infer guilt from the mere character of the accused is a “forbidden type of reasoning”</a:t>
            </a:r>
          </a:p>
        </p:txBody>
      </p:sp>
    </p:spTree>
    <p:extLst>
      <p:ext uri="{BB962C8B-B14F-4D97-AF65-F5344CB8AC3E}">
        <p14:creationId xmlns:p14="http://schemas.microsoft.com/office/powerpoint/2010/main" val="1978842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0B5344-8AFD-810C-6E89-C2077B0F4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Exception to the Bad Character rule </a:t>
            </a:r>
            <a:br>
              <a:rPr lang="en-US" sz="4000">
                <a:solidFill>
                  <a:srgbClr val="FFFFFF"/>
                </a:solidFill>
              </a:rPr>
            </a:b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0BFA0-19CB-1331-552E-5CB71CE99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The Rule:</a:t>
            </a:r>
          </a:p>
          <a:p>
            <a:pPr lvl="1"/>
            <a:r>
              <a:rPr lang="en-US" dirty="0"/>
              <a:t>The accused puts their character in issue by leading evidence of good character.</a:t>
            </a:r>
          </a:p>
          <a:p>
            <a:pPr lvl="1"/>
            <a:r>
              <a:rPr lang="en-US" dirty="0"/>
              <a:t>Where the accused puts their character in issue, the Crown is entitled to refute the good character evidence with evidence of bad character.</a:t>
            </a:r>
          </a:p>
          <a:p>
            <a:pPr lvl="1"/>
            <a:r>
              <a:rPr lang="en-US" dirty="0"/>
              <a:t>the responding evidence should be proportionate and not overly prejudicial – there are limits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Important to prepare your client to testify!  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944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5" name="Rectangle 104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Understanding Circumstantial Evidence In Criminal Trials">
            <a:extLst>
              <a:ext uri="{FF2B5EF4-FFF2-40B4-BE49-F238E27FC236}">
                <a16:creationId xmlns:a16="http://schemas.microsoft.com/office/drawing/2014/main" id="{A114B616-5769-BD62-59D2-B1DB6661981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67" r="18012" b="1"/>
          <a:stretch>
            <a:fillRect/>
          </a:stretch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7" name="Rectangle 104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899EFD-5D19-5E58-2F52-DC1B5E83F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401312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The Law of Evidence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4E544F-9FC4-B351-C387-9A4646A70439}"/>
              </a:ext>
            </a:extLst>
          </p:cNvPr>
          <p:cNvSpPr txBox="1"/>
          <p:nvPr/>
        </p:nvSpPr>
        <p:spPr>
          <a:xfrm>
            <a:off x="838200" y="1956816"/>
            <a:ext cx="5516880" cy="4220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“Few cases ultimately turn on disagreements about the law. Most cases come down to disputes about facts.”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002060"/>
                </a:solidFill>
              </a:rPr>
              <a:t>Justice David Paciocco, </a:t>
            </a:r>
            <a:r>
              <a:rPr lang="en-US" sz="1600" i="1" dirty="0">
                <a:solidFill>
                  <a:srgbClr val="002060"/>
                </a:solidFill>
              </a:rPr>
              <a:t>The Law of Evidence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i="1" dirty="0"/>
              <a:t> </a:t>
            </a:r>
          </a:p>
          <a:p>
            <a:r>
              <a:rPr lang="en-US" b="1" dirty="0">
                <a:solidFill>
                  <a:srgbClr val="002060"/>
                </a:solidFill>
              </a:rPr>
              <a:t>Relevant evidence is </a:t>
            </a:r>
            <a:r>
              <a:rPr lang="en-CA" b="1" dirty="0">
                <a:solidFill>
                  <a:srgbClr val="002060"/>
                </a:solidFill>
              </a:rPr>
              <a:t>evidence that contributes to proving or disproving a fact in dispute </a:t>
            </a:r>
          </a:p>
          <a:p>
            <a:endParaRPr lang="en-CA" b="1" dirty="0">
              <a:solidFill>
                <a:srgbClr val="002060"/>
              </a:solidFill>
            </a:endParaRPr>
          </a:p>
          <a:p>
            <a:r>
              <a:rPr lang="en-CA" sz="1600" dirty="0">
                <a:solidFill>
                  <a:srgbClr val="002060"/>
                </a:solidFill>
              </a:rPr>
              <a:t>The law of evidence is about facts and facts are infinitely variable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/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58316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4663D-2AFF-7008-D511-EB74F5AC8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Prior Inconsistent Statement – Impeaching the witness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AFDA6-28E8-9289-56A3-1A1BD0972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dirty="0"/>
              <a:t>Prior inconsistent statements by a non-party witness may be admitted when a witness recants their earlier out of court statement </a:t>
            </a:r>
          </a:p>
          <a:p>
            <a:r>
              <a:rPr lang="en-CA" sz="2400" i="1" dirty="0"/>
              <a:t>Canada Evidence Act</a:t>
            </a:r>
            <a:r>
              <a:rPr lang="en-CA" sz="2400" dirty="0"/>
              <a:t>, s. 10 (written statement), s. 11 (oral statement) </a:t>
            </a:r>
          </a:p>
          <a:p>
            <a:pPr marL="0" indent="0">
              <a:buFont typeface="Wingdings 2" charset="0"/>
              <a:buNone/>
              <a:defRPr/>
            </a:pPr>
            <a:r>
              <a:rPr lang="en-US" sz="2400" b="1" u="sng" dirty="0">
                <a:solidFill>
                  <a:srgbClr val="002060"/>
                </a:solidFill>
                <a:latin typeface="Arial"/>
                <a:cs typeface="Arial"/>
              </a:rPr>
              <a:t>How to impeach: </a:t>
            </a:r>
          </a:p>
          <a:p>
            <a:pPr marL="342900" indent="-342900">
              <a:buFont typeface="Wingdings 2" charset="0"/>
              <a:buAutoNum type="arabicParenR"/>
              <a:defRPr/>
            </a:pPr>
            <a:r>
              <a:rPr lang="en-US" sz="2400" dirty="0">
                <a:solidFill>
                  <a:srgbClr val="002060"/>
                </a:solidFill>
                <a:latin typeface="Arial"/>
                <a:cs typeface="Arial"/>
              </a:rPr>
              <a:t>Counsel has the witness confirm present testimony and make the witness’ testimony on the issue they intend to contradict the witness on as clear as possible.</a:t>
            </a:r>
          </a:p>
          <a:p>
            <a:pPr marL="342900" indent="-342900">
              <a:buFont typeface="Wingdings 2" charset="0"/>
              <a:buAutoNum type="arabicParenR"/>
              <a:defRPr/>
            </a:pPr>
            <a:r>
              <a:rPr lang="en-US" sz="2400" dirty="0">
                <a:solidFill>
                  <a:srgbClr val="002060"/>
                </a:solidFill>
                <a:latin typeface="Arial"/>
                <a:cs typeface="Arial"/>
              </a:rPr>
              <a:t>Counsel then confronts the witness with the making of a prior statement.</a:t>
            </a:r>
          </a:p>
          <a:p>
            <a:pPr marL="342900" indent="-342900">
              <a:buFont typeface="Wingdings 2" charset="0"/>
              <a:buAutoNum type="arabicParenR"/>
              <a:defRPr/>
            </a:pPr>
            <a:r>
              <a:rPr lang="en-US" sz="2400" dirty="0">
                <a:solidFill>
                  <a:srgbClr val="002060"/>
                </a:solidFill>
                <a:latin typeface="Arial"/>
                <a:cs typeface="Arial"/>
              </a:rPr>
              <a:t>Counsel then puts the contradiction in the prior statement to the witness.  </a:t>
            </a:r>
          </a:p>
          <a:p>
            <a:pPr marL="342900" indent="-342900">
              <a:buFont typeface="Wingdings 2" charset="0"/>
              <a:buAutoNum type="arabicParenR"/>
              <a:defRPr/>
            </a:pPr>
            <a:r>
              <a:rPr lang="en-US" sz="2400" dirty="0">
                <a:solidFill>
                  <a:srgbClr val="002060"/>
                </a:solidFill>
                <a:latin typeface="Arial"/>
                <a:cs typeface="Arial"/>
              </a:rPr>
              <a:t>Counsel may then ask the witness to adopt the prior statement.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1494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2ABD36-70B9-DAE8-CAC8-6FACD05D2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Prior Consistent Statements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D5699-8871-FDC4-BD6B-AF22C3371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285750" indent="-285750">
              <a:buFontTx/>
              <a:buChar char="-"/>
              <a:defRPr/>
            </a:pPr>
            <a:r>
              <a:rPr lang="en-US" sz="2000"/>
              <a:t>Definition of ‘prior consistent statement’ = statement made by a witness out of court that is consistent with the testimony they give while on the stand.</a:t>
            </a:r>
          </a:p>
          <a:p>
            <a:pPr marL="342900" indent="-342900">
              <a:buFontTx/>
              <a:buChar char="-"/>
              <a:defRPr/>
            </a:pPr>
            <a:r>
              <a:rPr lang="en-US" sz="2000"/>
              <a:t>Prior consistent statements are generally inadmissible</a:t>
            </a:r>
          </a:p>
          <a:p>
            <a:pPr marL="342900" indent="-342900">
              <a:buFontTx/>
              <a:buChar char="-"/>
              <a:defRPr/>
            </a:pPr>
            <a:r>
              <a:rPr lang="en-US" sz="2000"/>
              <a:t>Why? Irrelevant, Self-serving, Hearsay</a:t>
            </a:r>
          </a:p>
          <a:p>
            <a:pPr marL="342900" indent="-342900">
              <a:buFontTx/>
              <a:buChar char="-"/>
              <a:defRPr/>
            </a:pPr>
            <a:endParaRPr lang="en-US" sz="2000"/>
          </a:p>
          <a:p>
            <a:pPr marL="0" indent="0">
              <a:buNone/>
            </a:pPr>
            <a:r>
              <a:rPr lang="en-US" sz="2000" b="1"/>
              <a:t>Exception to the rule: </a:t>
            </a:r>
          </a:p>
          <a:p>
            <a:pPr marL="0" indent="0">
              <a:buNone/>
            </a:pPr>
            <a:r>
              <a:rPr lang="en-US" sz="2000"/>
              <a:t>1. </a:t>
            </a:r>
            <a:r>
              <a:rPr lang="en-US" sz="2000">
                <a:latin typeface="Arial"/>
                <a:cs typeface="Arial"/>
              </a:rPr>
              <a:t>to rebut an allegation of recent fabrication </a:t>
            </a:r>
          </a:p>
          <a:p>
            <a:pPr marL="0" indent="0">
              <a:buNone/>
            </a:pPr>
            <a:r>
              <a:rPr lang="en-US" sz="2000">
                <a:latin typeface="Arial"/>
                <a:cs typeface="Arial"/>
              </a:rPr>
              <a:t>2. Prior consistent statements are admissible as part of the narrative to show how the story unfolded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718711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Slide Background">
            <a:extLst>
              <a:ext uri="{FF2B5EF4-FFF2-40B4-BE49-F238E27FC236}">
                <a16:creationId xmlns:a16="http://schemas.microsoft.com/office/drawing/2014/main" id="{FE1EC756-41E9-4FD6-AD48-EF46A2813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66F6371-9EA5-9354-29DC-1D07B921F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290"/>
            <a:ext cx="12192000" cy="1733407"/>
          </a:xfrm>
          <a:prstGeom prst="rect">
            <a:avLst/>
          </a:prstGeom>
          <a:ln>
            <a:noFill/>
          </a:ln>
          <a:effectLst>
            <a:outerShdw blurRad="254000" dist="381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32BDC9-59AC-3F1B-7AE5-A4E5B3218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5" y="307447"/>
            <a:ext cx="10693884" cy="1109932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solidFill>
                  <a:srgbClr val="002060"/>
                </a:solidFill>
              </a:rPr>
              <a:t>Witness Evidence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5" name="Picture 4" descr="Character Witness Cartoons and Comics - funny pictures from CartoonStock">
            <a:extLst>
              <a:ext uri="{FF2B5EF4-FFF2-40B4-BE49-F238E27FC236}">
                <a16:creationId xmlns:a16="http://schemas.microsoft.com/office/drawing/2014/main" id="{BC6BC2E8-DE41-612F-5C15-234076CC46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8289" y="2167128"/>
            <a:ext cx="3245052" cy="3775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6A059-AB0C-55BD-AB10-C781E6492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2167128"/>
            <a:ext cx="6335239" cy="4093395"/>
          </a:xfrm>
        </p:spPr>
        <p:txBody>
          <a:bodyPr anchor="ctr">
            <a:normAutofit/>
          </a:bodyPr>
          <a:lstStyle/>
          <a:p>
            <a:pPr>
              <a:buFontTx/>
              <a:buChar char="-"/>
            </a:pPr>
            <a:r>
              <a:rPr lang="en-CA" sz="2000" b="1" dirty="0"/>
              <a:t>The trier of fact relies on the observations of a witness in deciding whether to accept a statement of fact as true </a:t>
            </a:r>
          </a:p>
          <a:p>
            <a:pPr>
              <a:buFontTx/>
              <a:buChar char="-"/>
            </a:pPr>
            <a:endParaRPr lang="en-CA" sz="2000" b="1" dirty="0"/>
          </a:p>
          <a:p>
            <a:pPr marL="0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562897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CCEA0A-E633-B984-D8FB-8C5C00AFF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Considering witness testimony: 4 general factors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2E26A-82CB-6E8D-B927-DD8BB5334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80" y="2103120"/>
            <a:ext cx="6002110" cy="4030981"/>
          </a:xfrm>
        </p:spPr>
        <p:txBody>
          <a:bodyPr>
            <a:normAutofit fontScale="62500" lnSpcReduction="20000"/>
          </a:bodyPr>
          <a:lstStyle/>
          <a:p>
            <a:r>
              <a:rPr lang="en-US" sz="3100" b="1" dirty="0"/>
              <a:t>Perception</a:t>
            </a:r>
          </a:p>
          <a:p>
            <a:pPr lvl="2"/>
            <a:r>
              <a:rPr lang="en-US" sz="2900" dirty="0"/>
              <a:t>declarant may have misperceived the facts to which the hearsay statement relates </a:t>
            </a:r>
          </a:p>
          <a:p>
            <a:pPr lvl="2"/>
            <a:r>
              <a:rPr lang="en-US" sz="2900" dirty="0"/>
              <a:t>What did the witness actually see? Was it dark? Were there obstructions to their view?</a:t>
            </a:r>
          </a:p>
          <a:p>
            <a:r>
              <a:rPr lang="en-US" sz="3100" b="1" dirty="0"/>
              <a:t>Memory</a:t>
            </a:r>
            <a:r>
              <a:rPr lang="en-US" dirty="0"/>
              <a:t> </a:t>
            </a:r>
          </a:p>
          <a:p>
            <a:pPr lvl="2"/>
            <a:r>
              <a:rPr lang="en-US" sz="2900" dirty="0"/>
              <a:t>Even if remembered correctly, perceived facts may have been wrongly remembered </a:t>
            </a:r>
          </a:p>
          <a:p>
            <a:r>
              <a:rPr lang="en-US" sz="3100" b="1" dirty="0"/>
              <a:t>Witness Narration</a:t>
            </a:r>
            <a:r>
              <a:rPr lang="en-US" sz="3100" dirty="0"/>
              <a:t> </a:t>
            </a:r>
          </a:p>
          <a:p>
            <a:pPr lvl="2"/>
            <a:r>
              <a:rPr lang="en-US" sz="2900" dirty="0"/>
              <a:t>events narrated facts in an misleading manner</a:t>
            </a:r>
          </a:p>
          <a:p>
            <a:pPr lvl="2"/>
            <a:r>
              <a:rPr lang="en-US" sz="2900" dirty="0"/>
              <a:t>did witness take out of context, </a:t>
            </a:r>
            <a:r>
              <a:rPr lang="en-US" sz="2900" dirty="0" err="1"/>
              <a:t>ie</a:t>
            </a:r>
            <a:r>
              <a:rPr lang="en-US" sz="2900" dirty="0"/>
              <a:t>. witness said they observed a punch vs. hit</a:t>
            </a:r>
          </a:p>
          <a:p>
            <a:r>
              <a:rPr lang="en-US" sz="3100" b="1" dirty="0"/>
              <a:t>Sincerity</a:t>
            </a:r>
            <a:r>
              <a:rPr lang="en-US" dirty="0"/>
              <a:t> </a:t>
            </a:r>
          </a:p>
          <a:p>
            <a:pPr lvl="2"/>
            <a:r>
              <a:rPr lang="en-US" sz="2900" dirty="0"/>
              <a:t>declarant may have knowingly made a false assertion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Lying Witness Stock Illustration - Download Image Now - Adult, Cartoon,  Courthouse - iStock">
            <a:extLst>
              <a:ext uri="{FF2B5EF4-FFF2-40B4-BE49-F238E27FC236}">
                <a16:creationId xmlns:a16="http://schemas.microsoft.com/office/drawing/2014/main" id="{9AB95F8E-493C-4183-4850-3532138493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7"/>
          <a:stretch>
            <a:fillRect/>
          </a:stretch>
        </p:blipFill>
        <p:spPr bwMode="auto">
          <a:xfrm>
            <a:off x="7199440" y="10"/>
            <a:ext cx="4992560" cy="6857990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3573490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B8D54-B0CA-1134-227E-1DB3A1370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Assessing the credibility and reliability of witnesses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81934-45D2-A4FE-097A-4E9140952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Reliability</a:t>
            </a:r>
            <a:r>
              <a:rPr lang="en-US" dirty="0"/>
              <a:t>: </a:t>
            </a:r>
          </a:p>
          <a:p>
            <a:pPr lvl="1"/>
            <a:r>
              <a:rPr lang="en-US" sz="2200" b="1" dirty="0"/>
              <a:t>it is important to distinguish where a witnesses has a motive to fabricate or bias </a:t>
            </a:r>
          </a:p>
          <a:p>
            <a:pPr lvl="1"/>
            <a:r>
              <a:rPr lang="en-US" sz="2200" dirty="0"/>
              <a:t>or where they may be sincere and honest, but completely wrong about what they observed  - these can be the most problematic types of witnesses because they are genuine in their statements and testimony about what they observed </a:t>
            </a:r>
          </a:p>
          <a:p>
            <a:endParaRPr lang="en-US" dirty="0"/>
          </a:p>
          <a:p>
            <a:r>
              <a:rPr lang="en-US" sz="2700" dirty="0"/>
              <a:t>According to Innocence Canada: </a:t>
            </a:r>
          </a:p>
          <a:p>
            <a:pPr lvl="1"/>
            <a:r>
              <a:rPr lang="en-US" dirty="0"/>
              <a:t>Eyewitness identification error is one of the primary contributors to wrongful convictions. According to the Innocence Project, it was a contributing cause in approximately 70% of convictions overturned through DNA testing.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720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9F14-69EA-DA3C-49EB-A8370C8B0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550516"/>
          </a:xfrm>
        </p:spPr>
        <p:txBody>
          <a:bodyPr anchor="b"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Witness Evidence &amp; hearsay 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7240E-41CE-ACCB-B674-DDE204C2D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159540"/>
            <a:ext cx="5511864" cy="3916154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the general rule is:  </a:t>
            </a:r>
            <a:r>
              <a:rPr lang="en-US" sz="2000" dirty="0"/>
              <a:t>witness statements </a:t>
            </a:r>
            <a:r>
              <a:rPr lang="en-US" sz="2000" u="sng" dirty="0"/>
              <a:t>not</a:t>
            </a:r>
            <a:r>
              <a:rPr lang="en-US" sz="2000" dirty="0"/>
              <a:t> made under oath, cannot be tendered for the “truth of it’s contents” or substantive evidence, unless: </a:t>
            </a:r>
          </a:p>
          <a:p>
            <a:pPr lvl="1"/>
            <a:r>
              <a:rPr lang="en-US" sz="2200" b="1" dirty="0">
                <a:solidFill>
                  <a:srgbClr val="002060"/>
                </a:solidFill>
              </a:rPr>
              <a:t>the witness adopts their statement, or it falls within the exception to the hearsay rule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sz="2000" dirty="0"/>
              <a:t>     -  </a:t>
            </a:r>
            <a:r>
              <a:rPr lang="en-US" sz="1500" dirty="0"/>
              <a:t>R v. Khan, [1990] and R v. Smith, [1992]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The difficulty for the trier of fact is where there are two different or competing versions between witnesses - this is when credibility of witness comes into play </a:t>
            </a:r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3" name="Rectangle 2062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2" name="Picture 4" descr="How Does Impeachment Play In Your Story? - Trial Practice Tips">
            <a:extLst>
              <a:ext uri="{FF2B5EF4-FFF2-40B4-BE49-F238E27FC236}">
                <a16:creationId xmlns:a16="http://schemas.microsoft.com/office/drawing/2014/main" id="{A3BF0BC0-A99B-13BB-751F-ADB3EF61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75966" y="1240750"/>
            <a:ext cx="4329463" cy="4576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336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AAA79-EFF7-5DC1-80F9-4644D37D9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is hearsay 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1AAE2-3430-DFD4-1333-35C02D818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sz="2700" b="1" dirty="0">
                <a:solidFill>
                  <a:srgbClr val="002060"/>
                </a:solidFill>
              </a:rPr>
              <a:t>Hearsay is an out-of-court statement that is being admitted for the truth of its contents</a:t>
            </a:r>
          </a:p>
          <a:p>
            <a:r>
              <a:rPr lang="en-CA" sz="2500" b="1" dirty="0"/>
              <a:t>Out of court: </a:t>
            </a:r>
          </a:p>
          <a:p>
            <a:pPr lvl="1"/>
            <a:r>
              <a:rPr lang="en-US" dirty="0"/>
              <a:t>Encompasses statements given by a witness who is </a:t>
            </a:r>
            <a:r>
              <a:rPr lang="en-US" u="sng" dirty="0"/>
              <a:t>not before the </a:t>
            </a:r>
            <a:r>
              <a:rPr lang="en-US" dirty="0"/>
              <a:t>court and</a:t>
            </a:r>
          </a:p>
          <a:p>
            <a:pPr lvl="1"/>
            <a:r>
              <a:rPr lang="en-US" dirty="0"/>
              <a:t>Also encompasses prior out-of-court statements made by the very witness who is testifying in court when their earlier statement is tendered for its truth </a:t>
            </a:r>
          </a:p>
          <a:p>
            <a:pPr lvl="1"/>
            <a:endParaRPr lang="en-US" dirty="0"/>
          </a:p>
          <a:p>
            <a:r>
              <a:rPr lang="en-US" sz="2500" b="1" dirty="0"/>
              <a:t>Statement : </a:t>
            </a:r>
          </a:p>
          <a:p>
            <a:r>
              <a:rPr lang="en-US" dirty="0"/>
              <a:t>Written or oral statements</a:t>
            </a:r>
          </a:p>
          <a:p>
            <a:r>
              <a:rPr lang="en-US" dirty="0"/>
              <a:t>Can be communicative conduct /non-verbal acts – something intended to convey without words (</a:t>
            </a:r>
            <a:r>
              <a:rPr lang="en-US" dirty="0" err="1"/>
              <a:t>eg.</a:t>
            </a:r>
            <a:r>
              <a:rPr lang="en-US" dirty="0"/>
              <a:t> nodding of the head, pointing, etc.)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382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D5A3-7C7C-23AB-5F92-6F18AE57F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Witness Evidence &amp; hearsay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FD755-21BD-F5BD-E823-D07A14B2F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understand hearsay, need to understand the dangers that give rise to the exclusionary rule</a:t>
            </a:r>
          </a:p>
          <a:p>
            <a:r>
              <a:rPr lang="en-US" b="1" dirty="0">
                <a:solidFill>
                  <a:srgbClr val="002060"/>
                </a:solidFill>
              </a:rPr>
              <a:t>The fundamental concern lies in the inherent difficulty of testing the accuracy of the factual claims of the out of court statement</a:t>
            </a:r>
          </a:p>
          <a:p>
            <a:r>
              <a:rPr lang="en-US" dirty="0"/>
              <a:t>Our adversary system requires witness being called to give  evidence under oath, whose </a:t>
            </a:r>
            <a:r>
              <a:rPr lang="en-US" dirty="0" err="1"/>
              <a:t>demeanour</a:t>
            </a:r>
            <a:r>
              <a:rPr lang="en-US" dirty="0"/>
              <a:t> can be observed and subjected to cross examination by opposing counsel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112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B33C22-86CA-BF3B-DFE2-AE955D2B6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How to apply the hearsay rule?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D4096-6B7B-5AA9-6191-11A76A31A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1. </a:t>
            </a:r>
            <a:r>
              <a:rPr lang="en-US" sz="2400" b="1" dirty="0"/>
              <a:t>Who is the declarant?  </a:t>
            </a:r>
            <a:r>
              <a:rPr lang="en-CA" sz="2400" b="1" dirty="0"/>
              <a:t> </a:t>
            </a:r>
            <a:r>
              <a:rPr lang="en-CA" sz="2400" dirty="0"/>
              <a:t>→  </a:t>
            </a:r>
            <a:r>
              <a:rPr lang="en-US" sz="2400" dirty="0" err="1"/>
              <a:t>ie</a:t>
            </a:r>
            <a:r>
              <a:rPr lang="en-US" sz="2400" dirty="0"/>
              <a:t>.  person out of the court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2. </a:t>
            </a:r>
            <a:r>
              <a:rPr lang="en-US" sz="2400" b="1" dirty="0"/>
              <a:t>What does the statement assert? </a:t>
            </a:r>
            <a:r>
              <a:rPr lang="en-CA" sz="2400" dirty="0"/>
              <a:t>→ what is the content?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3. </a:t>
            </a:r>
            <a:r>
              <a:rPr lang="en-US" sz="2400" b="1" dirty="0"/>
              <a:t>What is the purpose of tendering the assertion? </a:t>
            </a:r>
            <a:r>
              <a:rPr lang="en-CA" sz="2400" dirty="0"/>
              <a:t>→ why does the party want this evidence in? </a:t>
            </a: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65387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aced13-522b-46ec-b5fe-647f41b2d607">
      <Terms xmlns="http://schemas.microsoft.com/office/infopath/2007/PartnerControls"/>
    </lcf76f155ced4ddcb4097134ff3c332f>
    <TaxCatchAll xmlns="3b6cee5b-85b4-432b-8f45-511f19b79ebc" xsi:nil="true"/>
    <SIZE xmlns="96aced13-522b-46ec-b5fe-647f41b2d60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1F415DA6C1BF40AE35B51EBAEA153B" ma:contentTypeVersion="20" ma:contentTypeDescription="Create a new document." ma:contentTypeScope="" ma:versionID="09d1ebd4447fcc20669ae3296d09c230">
  <xsd:schema xmlns:xsd="http://www.w3.org/2001/XMLSchema" xmlns:xs="http://www.w3.org/2001/XMLSchema" xmlns:p="http://schemas.microsoft.com/office/2006/metadata/properties" xmlns:ns2="96aced13-522b-46ec-b5fe-647f41b2d607" xmlns:ns3="3b6cee5b-85b4-432b-8f45-511f19b79ebc" targetNamespace="http://schemas.microsoft.com/office/2006/metadata/properties" ma:root="true" ma:fieldsID="fab7280ca334a0494ced9c28cf473354" ns2:_="" ns3:_="">
    <xsd:import namespace="96aced13-522b-46ec-b5fe-647f41b2d607"/>
    <xsd:import namespace="3b6cee5b-85b4-432b-8f45-511f19b79e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SIZ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ced13-522b-46ec-b5fe-647f41b2d6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fa6d6ef-e28f-4a57-ac01-f7272df778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IZE" ma:index="24" nillable="true" ma:displayName="SIZE" ma:description="SIZE" ma:internalName="SIZE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6cee5b-85b4-432b-8f45-511f19b79eb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6307e3a-5095-4673-82fc-ee40923a9fed}" ma:internalName="TaxCatchAll" ma:showField="CatchAllData" ma:web="3b6cee5b-85b4-432b-8f45-511f19b79e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4BD605-BBB6-4ABD-9EEC-2448D58346B6}">
  <ds:schemaRefs>
    <ds:schemaRef ds:uri="http://schemas.openxmlformats.org/package/2006/metadata/core-properties"/>
    <ds:schemaRef ds:uri="3b6cee5b-85b4-432b-8f45-511f19b79ebc"/>
    <ds:schemaRef ds:uri="http://purl.org/dc/dcmitype/"/>
    <ds:schemaRef ds:uri="http://schemas.microsoft.com/office/2006/documentManagement/types"/>
    <ds:schemaRef ds:uri="http://purl.org/dc/elements/1.1/"/>
    <ds:schemaRef ds:uri="96aced13-522b-46ec-b5fe-647f41b2d607"/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9D62DF6-71E6-444A-8E4D-6F57785625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aced13-522b-46ec-b5fe-647f41b2d607"/>
    <ds:schemaRef ds:uri="3b6cee5b-85b4-432b-8f45-511f19b79e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BA5418-4052-4B76-A4C2-719B1A0732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1778</Words>
  <Application>Microsoft Office PowerPoint</Application>
  <PresentationFormat>Widescreen</PresentationFormat>
  <Paragraphs>154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Wingdings 2</vt:lpstr>
      <vt:lpstr>Office Theme</vt:lpstr>
      <vt:lpstr>Witness Evidence   </vt:lpstr>
      <vt:lpstr>The Law of Evidence</vt:lpstr>
      <vt:lpstr>Witness Evidence</vt:lpstr>
      <vt:lpstr>Considering witness testimony: 4 general factors</vt:lpstr>
      <vt:lpstr>Assessing the credibility and reliability of witnesses </vt:lpstr>
      <vt:lpstr>Witness Evidence &amp; hearsay  </vt:lpstr>
      <vt:lpstr>What is hearsay ?</vt:lpstr>
      <vt:lpstr>Witness Evidence &amp; hearsay </vt:lpstr>
      <vt:lpstr>How to apply the hearsay rule? </vt:lpstr>
      <vt:lpstr>Is the witness lying…..</vt:lpstr>
      <vt:lpstr>Assessing the credibility and reliability of witnesses </vt:lpstr>
      <vt:lpstr>Is the witness lying…</vt:lpstr>
      <vt:lpstr>Demeanour evidence</vt:lpstr>
      <vt:lpstr>Demeanour evidence</vt:lpstr>
      <vt:lpstr>Character Evidence </vt:lpstr>
      <vt:lpstr>Character Evidence </vt:lpstr>
      <vt:lpstr>Bad Character Evidence </vt:lpstr>
      <vt:lpstr>Character of the Accused: general exclusionary rule</vt:lpstr>
      <vt:lpstr>Exception to the Bad Character rule  </vt:lpstr>
      <vt:lpstr>Prior Inconsistent Statement – Impeaching the witness </vt:lpstr>
      <vt:lpstr>Prior Consistent Statements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Grace Condello</dc:creator>
  <cp:lastModifiedBy>Judit Schonwald</cp:lastModifiedBy>
  <cp:revision>2</cp:revision>
  <dcterms:created xsi:type="dcterms:W3CDTF">2025-10-20T18:49:46Z</dcterms:created>
  <dcterms:modified xsi:type="dcterms:W3CDTF">2025-11-22T03:41:52Z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0x010100361F415DA6C1BF40AE35B51EBAEA153B</vt:lpwstr>
  </property>
</Properties>
</file>