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6" r:id="rId1"/>
  </p:sldMasterIdLst>
  <p:sldIdLst>
    <p:sldId id="256" r:id="rId2"/>
    <p:sldId id="269" r:id="rId3"/>
    <p:sldId id="283" r:id="rId4"/>
    <p:sldId id="276" r:id="rId5"/>
    <p:sldId id="273" r:id="rId6"/>
    <p:sldId id="272" r:id="rId7"/>
    <p:sldId id="274" r:id="rId8"/>
    <p:sldId id="284" r:id="rId9"/>
    <p:sldId id="280" r:id="rId10"/>
    <p:sldId id="281" r:id="rId11"/>
    <p:sldId id="261" r:id="rId12"/>
    <p:sldId id="277" r:id="rId13"/>
    <p:sldId id="278" r:id="rId14"/>
    <p:sldId id="279" r:id="rId15"/>
    <p:sldId id="282" r:id="rId16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36" autoAdjust="0"/>
    <p:restoredTop sz="94660"/>
  </p:normalViewPr>
  <p:slideViewPr>
    <p:cSldViewPr snapToGrid="0">
      <p:cViewPr varScale="1">
        <p:scale>
          <a:sx n="74" d="100"/>
          <a:sy n="74" d="100"/>
        </p:scale>
        <p:origin x="946" y="28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A05FF-3B41-0306-B0C7-A98CED08CDA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8EB26A0-2950-C48A-6001-E80F40565B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3A5779-4455-10A1-C981-88A36FAE0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FF81C-1FCB-4DBA-8044-F1A0FCFD45A6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8ECDF-CEF2-B703-EF5E-C8E4E847E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963641-38CA-862E-1BD8-0C5B349A9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1618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88671A-8203-D76C-8A8B-9A09BB0D67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C5A568C-2D05-7D57-3F48-89CEE21D64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95812B-5B66-C434-6881-8D021D3700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9092B3-2D87-4CDF-B84B-C46E5F5D31F7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113813-FEA6-ECCB-DE25-56F09F253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2C19A09-5EEE-617A-0EFA-8F8DF73CD6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670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B0EDAE4-7213-34D7-823E-B41BC147CD5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77BD9-F979-CA31-94AC-30A036FC3A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87575-E0D8-9744-10AC-1EBECB39B3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769E57-47B1-47B0-B526-3153E4B1E729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216DE4-56FB-E96B-FF4B-61C0915D68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7E06D5-D971-5D0B-6420-7B89DE0435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8270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BDA91-F701-4AA0-717D-BD46391CF9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1F0010-B126-751A-F7BF-0483FC819C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DFF602-2226-BDD8-A63D-4FCB51BFB3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773D-8987-489A-A650-3D6F7D5C7C38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F9E894-C568-EF8A-247A-5922C13734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F88CC3-04F4-4811-D01B-1430068D1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67337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461BAA-22D4-69C3-3E53-84C096E4E4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04DF5-167E-5E40-AFA0-7C6D6C5CAA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934F43-FD82-4EEB-60ED-0543AAA549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150C1-1D78-4D80-810D-E9E86F6E88AB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B1257B-5D93-C6EA-CFF6-1B75E15C6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3AB5E8C-906A-A8ED-D879-998EF99DB0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4211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18503-D1B0-0852-FC15-B471C2F029B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9BBBEC-A4FF-C7DB-F30C-20276557AE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8803FB-32B9-12C9-990B-9ED7B13EDF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A93820-D2AB-4F9A-44FE-2206FB21A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CBD8-1588-4B6B-B74D-87480DDE94C0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956306-8480-594B-2000-B815A4ADE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13175A0-AA68-31E8-EE88-8E2B835FF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9111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F935E1-4A71-867D-A6AD-BC45E0101A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6F6EC4-2A45-E8C5-B9F0-B4BB0276CEE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F1752B4-9B68-0AD1-EB03-440935B9C7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A0FBC21-332E-6C61-B122-8D4CA82B5D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224A8F2-93C7-5F75-D70B-D374E215227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1433DB9-1122-64A9-4765-89DA6A7C74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794440-721C-4D75-BD4F-4CFB3D51CDCA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6E164F3-59B0-16D2-F921-A05CBE555D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F0DFC4-41A2-992C-189E-67654D9E12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90799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4029E7-E889-18FB-DAF9-532FF9088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9EAF8B-B4CB-5E63-38E8-CD1A328F27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701A64-483B-4532-94FB-D8F90CB6DEE0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458C0D0-8598-ACCD-8643-7F60B05A2F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0CE11A-81FE-A198-279D-3554AFF5B4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69508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B6CAEFC-011A-8480-1B06-3CF3F87372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8FB39-20FB-4E2E-B861-45B709B9C3C5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7FA0880-76C5-9B35-45CE-A5C2EC2AF4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20E93B8-6586-2966-3050-B5F20FB476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399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59EC49-538F-B449-7FAD-EEFF0656F6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3C8D1B-602C-9960-0DD5-95DDEE9C29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271736-CDCC-1DD4-831D-944306191C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4111F4-02B1-CCC4-E89D-6779C9489B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48AC19-8BD6-476C-9770-8884373BCF00}" type="datetime1">
              <a:rPr lang="en-US" smtClean="0"/>
              <a:t>11/20/2025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6FFF51-E2E5-5FE8-9296-9E924BA4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AE21B5C-EE74-8F5B-2A3A-2E14310A9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049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57F06F-9769-12E7-84B4-BD73040409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0ABA0BC-FB5B-3CF0-E610-B123CD5D9E1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8C4E00-E249-6421-255D-11484AA9BC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30E1CA-BA5C-4D66-880E-ECCCA5CFFF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F68C53-8AD1-4F09-9486-FB3406B99CFA}" type="datetime1">
              <a:rPr lang="en-US" smtClean="0"/>
              <a:t>11/20/2025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33493A-ADFC-463C-C536-3C195BFA33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970A98-2FFD-E7B1-849D-75AF18834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450C42-9A0B-4425-92C2-70FCF7C4573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0638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C3103FD-00DB-23D1-2007-CA5552DC0D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EFD9C0-F191-2192-F7B6-3E2DD32D57C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798FB1-EDC6-7E58-6A8C-38C89B3420B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A543EDD-D0D2-447F-B24F-3717AF4B109D}" type="datetime1">
              <a:rPr lang="en-US" smtClean="0"/>
              <a:pPr/>
              <a:t>11/20/2025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8A1336-45D4-1DE4-F4BC-D5E01A1C66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r>
              <a:rPr lang="en-US"/>
              <a:t>Sample Footer Text</a:t>
            </a:r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D941A0-4A31-27F5-1591-59F686A2289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450C42-9A0B-4425-92C2-70FCF7C4573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02995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8555C5B3-193A-4749-9AFD-682E53CDDE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EAE06A6-F76A-41C9-827A-C561B0044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-3"/>
            <a:ext cx="12192000" cy="6858000"/>
          </a:xfrm>
          <a:prstGeom prst="rect">
            <a:avLst/>
          </a:prstGeom>
          <a:gradFill>
            <a:gsLst>
              <a:gs pos="0">
                <a:srgbClr val="000000"/>
              </a:gs>
              <a:gs pos="100000">
                <a:schemeClr val="accent1">
                  <a:lumMod val="75000"/>
                </a:schemeClr>
              </a:gs>
            </a:gsLst>
            <a:lin ang="6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89F9D4E8-0639-444B-949B-9518585061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80861" y="0"/>
            <a:ext cx="7661934" cy="6858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  <a:alpha val="45000"/>
                </a:schemeClr>
              </a:gs>
              <a:gs pos="100000">
                <a:srgbClr val="000000">
                  <a:alpha val="29000"/>
                </a:srgb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E3DA7A2-ED70-4BBA-AB72-00AD461FA4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480862" y="-6"/>
            <a:ext cx="11711138" cy="6410334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rgbClr val="000000">
                  <a:alpha val="41000"/>
                </a:srgb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86A15-4FE4-5F6E-F111-39AE0B7981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54943" y="953381"/>
            <a:ext cx="5263380" cy="3098061"/>
          </a:xfrm>
        </p:spPr>
        <p:txBody>
          <a:bodyPr anchor="b">
            <a:normAutofit/>
          </a:bodyPr>
          <a:lstStyle/>
          <a:p>
            <a:pPr algn="l"/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ins and outs of debt recovery:</a:t>
            </a:r>
            <a:b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44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practical approach</a:t>
            </a:r>
            <a:br>
              <a:rPr lang="en-US" sz="40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4000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C485432-3647-4218-B5D3-15D3FA222B1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4844797" y="-489206"/>
            <a:ext cx="2502408" cy="12191998"/>
          </a:xfrm>
          <a:prstGeom prst="rect">
            <a:avLst/>
          </a:prstGeom>
          <a:gradFill>
            <a:gsLst>
              <a:gs pos="0">
                <a:schemeClr val="accent1">
                  <a:alpha val="24000"/>
                </a:schemeClr>
              </a:gs>
              <a:gs pos="78000">
                <a:schemeClr val="accent1">
                  <a:lumMod val="50000"/>
                  <a:alpha val="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693D481-EB37-B6C6-7E57-7CCA53D4A4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82536" y="5208503"/>
            <a:ext cx="6952328" cy="1244483"/>
          </a:xfrm>
        </p:spPr>
        <p:txBody>
          <a:bodyPr anchor="t">
            <a:normAutofit/>
          </a:bodyPr>
          <a:lstStyle/>
          <a:p>
            <a:pPr algn="l"/>
            <a:r>
              <a:rPr lang="en-US" sz="26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By: Byron Lott and Christina Bradley of Rubenstein, Siegel, Barristers and Solicitors</a:t>
            </a:r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F4AFDDCA-6ABA-4D23-8A5C-1BF0F43081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390589" y="1062544"/>
            <a:ext cx="4756162" cy="4756162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E8AF8B3-8313-065A-3253-6CF618F9DE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00944" y="2380319"/>
            <a:ext cx="3495606" cy="20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8520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A41079-EF14-F92E-8F3B-6145FFBB0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00062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Garnishments</a:t>
            </a:r>
            <a:br>
              <a:rPr lang="en-US" b="1" dirty="0"/>
            </a:br>
            <a:r>
              <a:rPr lang="en-US" sz="1800" b="1" dirty="0"/>
              <a:t>The most common and effective tool. It allows you to intercept money owed to the debtor by a third party (Garnishee), such as an employer (wage garnishment) or a bank (bank account garnishment).</a:t>
            </a:r>
            <a:br>
              <a:rPr lang="en-US" b="1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81F9AE1-AD71-57BD-E9A7-40B0A2882E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What can you garnish?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324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FF4EC7-A8BE-842B-CF55-52089CB3BB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A80A0A-67F7-BA28-F209-A8A1C3B1455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pPr lvl="1"/>
            <a:endParaRPr lang="en-US" i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9589E6-F4DF-B993-EB87-0BC1A1D4A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5991" y="371591"/>
            <a:ext cx="9980017" cy="6114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07200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57619"/>
          </a:xfrm>
        </p:spPr>
        <p:txBody>
          <a:bodyPr>
            <a:normAutofit fontScale="90000"/>
          </a:bodyPr>
          <a:lstStyle/>
          <a:p>
            <a:pPr algn="ctr"/>
            <a:br>
              <a:rPr lang="en-US" b="1" dirty="0"/>
            </a:br>
            <a:r>
              <a:rPr lang="en-US" b="1" dirty="0"/>
              <a:t>PRIORITY AMONG CREDITORS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AutoNum type="arabicPeriod"/>
            </a:pPr>
            <a:r>
              <a:rPr lang="en-US" dirty="0"/>
              <a:t>CRA</a:t>
            </a:r>
          </a:p>
          <a:p>
            <a:pPr marL="514350" indent="-514350">
              <a:buAutoNum type="arabicPeriod"/>
            </a:pPr>
            <a:r>
              <a:rPr lang="en-US" dirty="0"/>
              <a:t>Support or Maintenance Orders (FRO);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Crown in Right of Canada (Federal);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The Crown in Right of Ontario (Provincial);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All other creditors. 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38200" y="5154157"/>
            <a:ext cx="46165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SCC</a:t>
            </a:r>
            <a:r>
              <a:rPr lang="en-US" dirty="0"/>
              <a:t> – if there are no creditors with priority, funds are </a:t>
            </a:r>
            <a:r>
              <a:rPr lang="en-US" b="1" u="sng" dirty="0"/>
              <a:t>distributed equally among creditors.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5972536" y="5154157"/>
            <a:ext cx="6833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Superior Court </a:t>
            </a:r>
            <a:r>
              <a:rPr lang="en-US" dirty="0"/>
              <a:t>– if there are no creditors with priority, funds are </a:t>
            </a:r>
            <a:r>
              <a:rPr lang="en-US" b="1" u="sng" dirty="0"/>
              <a:t>distributed proportionately among creditors. </a:t>
            </a:r>
          </a:p>
        </p:txBody>
      </p:sp>
    </p:spTree>
    <p:extLst>
      <p:ext uri="{BB962C8B-B14F-4D97-AF65-F5344CB8AC3E}">
        <p14:creationId xmlns:p14="http://schemas.microsoft.com/office/powerpoint/2010/main" val="2998738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15019" y="681085"/>
            <a:ext cx="2000061" cy="1000030"/>
            <a:chOff x="4672097" y="164228"/>
            <a:chExt cx="2000061" cy="1000030"/>
          </a:xfrm>
        </p:grpSpPr>
        <p:sp>
          <p:nvSpPr>
            <p:cNvPr id="3" name="Rounded Rectangle 2"/>
            <p:cNvSpPr/>
            <p:nvPr/>
          </p:nvSpPr>
          <p:spPr>
            <a:xfrm>
              <a:off x="4672097" y="164228"/>
              <a:ext cx="2000061" cy="10000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Rounded Rectangle 4"/>
            <p:cNvSpPr/>
            <p:nvPr/>
          </p:nvSpPr>
          <p:spPr>
            <a:xfrm>
              <a:off x="4701387" y="193518"/>
              <a:ext cx="1941481" cy="941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SHERIFF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47291" y="3360457"/>
            <a:ext cx="2000061" cy="1000030"/>
            <a:chOff x="5972158" y="2762550"/>
            <a:chExt cx="2000061" cy="1000030"/>
          </a:xfrm>
        </p:grpSpPr>
        <p:sp>
          <p:nvSpPr>
            <p:cNvPr id="9" name="Rounded Rectangle 8"/>
            <p:cNvSpPr/>
            <p:nvPr/>
          </p:nvSpPr>
          <p:spPr>
            <a:xfrm>
              <a:off x="5972158" y="2762550"/>
              <a:ext cx="2000061" cy="10000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6001448" y="2791840"/>
              <a:ext cx="1941481" cy="941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BYRON LOTT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writ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($30,000.00)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83905" y="3360457"/>
            <a:ext cx="2000061" cy="1000030"/>
            <a:chOff x="3117164" y="2684045"/>
            <a:chExt cx="2000061" cy="1000030"/>
          </a:xfrm>
        </p:grpSpPr>
        <p:sp>
          <p:nvSpPr>
            <p:cNvPr id="7" name="Rounded Rectangle 6"/>
            <p:cNvSpPr/>
            <p:nvPr/>
          </p:nvSpPr>
          <p:spPr>
            <a:xfrm>
              <a:off x="3117164" y="2684045"/>
              <a:ext cx="2000061" cy="10000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ounded Rectangle 6"/>
            <p:cNvSpPr/>
            <p:nvPr/>
          </p:nvSpPr>
          <p:spPr>
            <a:xfrm>
              <a:off x="3146454" y="2713335"/>
              <a:ext cx="1941481" cy="941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BANK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Garnishment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($110,000.00)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54609" y="3360457"/>
            <a:ext cx="2000061" cy="1000030"/>
            <a:chOff x="190491" y="2714920"/>
            <a:chExt cx="2000061" cy="1000030"/>
          </a:xfrm>
        </p:grpSpPr>
        <p:sp>
          <p:nvSpPr>
            <p:cNvPr id="18" name="Rounded Rectangle 17"/>
            <p:cNvSpPr/>
            <p:nvPr/>
          </p:nvSpPr>
          <p:spPr>
            <a:xfrm>
              <a:off x="190491" y="2714920"/>
              <a:ext cx="2000061" cy="10000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219781" y="2744210"/>
              <a:ext cx="1941481" cy="941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CRA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writ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($50,000.00)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82077" y="3360457"/>
            <a:ext cx="2000061" cy="1000030"/>
            <a:chOff x="8934634" y="2766205"/>
            <a:chExt cx="2000061" cy="1000030"/>
          </a:xfrm>
        </p:grpSpPr>
        <p:sp>
          <p:nvSpPr>
            <p:cNvPr id="21" name="Rounded Rectangle 20"/>
            <p:cNvSpPr/>
            <p:nvPr/>
          </p:nvSpPr>
          <p:spPr>
            <a:xfrm>
              <a:off x="8934634" y="2766205"/>
              <a:ext cx="2000061" cy="10000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8963924" y="2795495"/>
              <a:ext cx="1941481" cy="941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CREDIT UNION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writ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($29,000.00) </a:t>
              </a:r>
            </a:p>
          </p:txBody>
        </p:sp>
      </p:grpSp>
      <p:cxnSp>
        <p:nvCxnSpPr>
          <p:cNvPr id="24" name="Straight Arrow Connector 23"/>
          <p:cNvCxnSpPr/>
          <p:nvPr/>
        </p:nvCxnSpPr>
        <p:spPr>
          <a:xfrm flipH="1">
            <a:off x="1990725" y="1819275"/>
            <a:ext cx="4206240" cy="1390650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4919241" y="1819275"/>
            <a:ext cx="1277724" cy="139065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6196965" y="1802357"/>
            <a:ext cx="1450356" cy="1407568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/>
          <p:nvPr/>
        </p:nvCxnSpPr>
        <p:spPr>
          <a:xfrm>
            <a:off x="6196965" y="1817002"/>
            <a:ext cx="4285142" cy="1392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540369" y="2255074"/>
            <a:ext cx="22350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*CRA has priority and will be paid first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9122458" y="1651825"/>
            <a:ext cx="31963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*Once CRA/FRO has been paid, money received will be split proportionately among creditors </a:t>
            </a:r>
          </a:p>
        </p:txBody>
      </p:sp>
      <p:grpSp>
        <p:nvGrpSpPr>
          <p:cNvPr id="35" name="Group 34"/>
          <p:cNvGrpSpPr/>
          <p:nvPr/>
        </p:nvGrpSpPr>
        <p:grpSpPr>
          <a:xfrm>
            <a:off x="5085729" y="5099001"/>
            <a:ext cx="2105313" cy="1103790"/>
            <a:chOff x="5972158" y="2658790"/>
            <a:chExt cx="2105313" cy="1103790"/>
          </a:xfrm>
        </p:grpSpPr>
        <p:sp>
          <p:nvSpPr>
            <p:cNvPr id="36" name="Rounded Rectangle 35"/>
            <p:cNvSpPr/>
            <p:nvPr/>
          </p:nvSpPr>
          <p:spPr>
            <a:xfrm>
              <a:off x="5972158" y="2762550"/>
              <a:ext cx="2000061" cy="10000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ounded Rectangle 4"/>
            <p:cNvSpPr/>
            <p:nvPr/>
          </p:nvSpPr>
          <p:spPr>
            <a:xfrm>
              <a:off x="6077410" y="2658790"/>
              <a:ext cx="2000061" cy="110379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FAMILY RESPONSIBILITY OFFICE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writ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($5,000.00)</a:t>
              </a:r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540369" y="5202761"/>
            <a:ext cx="45453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*If the sheriff is sending funds to CRA because they have priority over other creditors and then the FRO files a writ/garnishment, FRO would then take priority over the CRA.</a:t>
            </a:r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6144339" y="1817002"/>
            <a:ext cx="23336" cy="325270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>
            <a:extLst>
              <a:ext uri="{FF2B5EF4-FFF2-40B4-BE49-F238E27FC236}">
                <a16:creationId xmlns:a16="http://schemas.microsoft.com/office/drawing/2014/main" id="{C4D858DA-30D5-A02F-BA51-B3FEA04ECD64}"/>
              </a:ext>
            </a:extLst>
          </p:cNvPr>
          <p:cNvSpPr txBox="1"/>
          <p:nvPr/>
        </p:nvSpPr>
        <p:spPr>
          <a:xfrm rot="10800000" flipH="1" flipV="1">
            <a:off x="7232807" y="4635233"/>
            <a:ext cx="409765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if another creditor has a writ filed in the same jurisdiction against the same debtor and is actively enforcing it, you will share, on a pro-rata basis, in any money paid into the Sheriff from any enforcement activity taken against the debtor.</a:t>
            </a:r>
          </a:p>
        </p:txBody>
      </p:sp>
    </p:spTree>
    <p:extLst>
      <p:ext uri="{BB962C8B-B14F-4D97-AF65-F5344CB8AC3E}">
        <p14:creationId xmlns:p14="http://schemas.microsoft.com/office/powerpoint/2010/main" val="30376238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15019" y="681085"/>
            <a:ext cx="2000061" cy="1000030"/>
            <a:chOff x="4672097" y="164228"/>
            <a:chExt cx="2000061" cy="1000030"/>
          </a:xfrm>
        </p:grpSpPr>
        <p:sp>
          <p:nvSpPr>
            <p:cNvPr id="3" name="Rounded Rectangle 2"/>
            <p:cNvSpPr/>
            <p:nvPr/>
          </p:nvSpPr>
          <p:spPr>
            <a:xfrm>
              <a:off x="4672097" y="164228"/>
              <a:ext cx="2000061" cy="10000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4" name="Rounded Rectangle 4"/>
            <p:cNvSpPr/>
            <p:nvPr/>
          </p:nvSpPr>
          <p:spPr>
            <a:xfrm>
              <a:off x="4701387" y="193518"/>
              <a:ext cx="1941481" cy="941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SCC CLERK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647291" y="3360457"/>
            <a:ext cx="2000061" cy="1000030"/>
            <a:chOff x="5972158" y="2762550"/>
            <a:chExt cx="2000061" cy="1000030"/>
          </a:xfrm>
        </p:grpSpPr>
        <p:sp>
          <p:nvSpPr>
            <p:cNvPr id="9" name="Rounded Rectangle 8"/>
            <p:cNvSpPr/>
            <p:nvPr/>
          </p:nvSpPr>
          <p:spPr>
            <a:xfrm>
              <a:off x="5972158" y="2762550"/>
              <a:ext cx="2000061" cy="10000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0" name="Rounded Rectangle 4"/>
            <p:cNvSpPr/>
            <p:nvPr/>
          </p:nvSpPr>
          <p:spPr>
            <a:xfrm>
              <a:off x="6001448" y="2791840"/>
              <a:ext cx="1941481" cy="941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BYRON LOTT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#3 Garnishment</a:t>
              </a:r>
              <a:endParaRPr lang="en-US" sz="1500" kern="1200" dirty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($</a:t>
              </a:r>
              <a:r>
                <a:rPr lang="en-US" sz="1500" dirty="0"/>
                <a:t>8</a:t>
              </a:r>
              <a:r>
                <a:rPr lang="en-US" sz="1500" kern="1200" dirty="0"/>
                <a:t>,000.00)</a:t>
              </a:r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3583905" y="3360457"/>
            <a:ext cx="2000061" cy="1000030"/>
            <a:chOff x="3117164" y="2684045"/>
            <a:chExt cx="2000061" cy="1000030"/>
          </a:xfrm>
        </p:grpSpPr>
        <p:sp>
          <p:nvSpPr>
            <p:cNvPr id="7" name="Rounded Rectangle 6"/>
            <p:cNvSpPr/>
            <p:nvPr/>
          </p:nvSpPr>
          <p:spPr>
            <a:xfrm>
              <a:off x="3117164" y="2684045"/>
              <a:ext cx="2000061" cy="10000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8" name="Rounded Rectangle 6"/>
            <p:cNvSpPr/>
            <p:nvPr/>
          </p:nvSpPr>
          <p:spPr>
            <a:xfrm>
              <a:off x="3146454" y="2713335"/>
              <a:ext cx="1941481" cy="941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BANK</a:t>
              </a:r>
              <a:endParaRPr lang="en-US" sz="1500" kern="1200" dirty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#3 Garnishment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($</a:t>
              </a:r>
              <a:r>
                <a:rPr lang="en-US" sz="1500" dirty="0"/>
                <a:t>15</a:t>
              </a:r>
              <a:r>
                <a:rPr lang="en-US" sz="1500" kern="1200" dirty="0"/>
                <a:t>,000.00) </a:t>
              </a: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854609" y="3360457"/>
            <a:ext cx="2000061" cy="1000030"/>
            <a:chOff x="190491" y="2714920"/>
            <a:chExt cx="2000061" cy="1000030"/>
          </a:xfrm>
        </p:grpSpPr>
        <p:sp>
          <p:nvSpPr>
            <p:cNvPr id="18" name="Rounded Rectangle 17"/>
            <p:cNvSpPr/>
            <p:nvPr/>
          </p:nvSpPr>
          <p:spPr>
            <a:xfrm>
              <a:off x="190491" y="2714920"/>
              <a:ext cx="2000061" cy="10000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19" name="Rounded Rectangle 4"/>
            <p:cNvSpPr/>
            <p:nvPr/>
          </p:nvSpPr>
          <p:spPr>
            <a:xfrm>
              <a:off x="219781" y="2744210"/>
              <a:ext cx="1941481" cy="941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CRA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# 2Garnishment</a:t>
              </a:r>
              <a:r>
                <a:rPr lang="en-US" sz="1500" kern="1200" dirty="0"/>
                <a:t> 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($</a:t>
              </a:r>
              <a:r>
                <a:rPr lang="en-US" sz="1500" dirty="0"/>
                <a:t>20</a:t>
              </a:r>
              <a:r>
                <a:rPr lang="en-US" sz="1500" kern="1200" dirty="0"/>
                <a:t>,000.00) </a:t>
              </a: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9482077" y="3360457"/>
            <a:ext cx="2000061" cy="1000030"/>
            <a:chOff x="8934634" y="2766205"/>
            <a:chExt cx="2000061" cy="1000030"/>
          </a:xfrm>
        </p:grpSpPr>
        <p:sp>
          <p:nvSpPr>
            <p:cNvPr id="21" name="Rounded Rectangle 20"/>
            <p:cNvSpPr/>
            <p:nvPr/>
          </p:nvSpPr>
          <p:spPr>
            <a:xfrm>
              <a:off x="8934634" y="2766205"/>
              <a:ext cx="2000061" cy="10000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22" name="Rounded Rectangle 4"/>
            <p:cNvSpPr/>
            <p:nvPr/>
          </p:nvSpPr>
          <p:spPr>
            <a:xfrm>
              <a:off x="8963924" y="2795495"/>
              <a:ext cx="1941481" cy="94145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CREDIT UNION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dirty="0"/>
                <a:t>#3 Garnishment</a:t>
              </a:r>
              <a:endParaRPr lang="en-US" sz="1500" kern="1200" dirty="0"/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kern="1200" dirty="0"/>
                <a:t>($</a:t>
              </a:r>
              <a:r>
                <a:rPr lang="en-US" sz="1500" dirty="0"/>
                <a:t>17</a:t>
              </a:r>
              <a:r>
                <a:rPr lang="en-US" sz="1500" kern="1200" dirty="0"/>
                <a:t>,000.00) 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4883229" y="5119358"/>
            <a:ext cx="2568891" cy="1325426"/>
            <a:chOff x="5769658" y="2761313"/>
            <a:chExt cx="2568891" cy="1325426"/>
          </a:xfrm>
        </p:grpSpPr>
        <p:sp>
          <p:nvSpPr>
            <p:cNvPr id="36" name="Rounded Rectangle 35"/>
            <p:cNvSpPr/>
            <p:nvPr/>
          </p:nvSpPr>
          <p:spPr>
            <a:xfrm>
              <a:off x="5972158" y="2762550"/>
              <a:ext cx="2000061" cy="100003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endParaRPr lang="en-US"/>
            </a:p>
          </p:txBody>
        </p:sp>
        <p:sp>
          <p:nvSpPr>
            <p:cNvPr id="37" name="Rounded Rectangle 4"/>
            <p:cNvSpPr/>
            <p:nvPr/>
          </p:nvSpPr>
          <p:spPr>
            <a:xfrm>
              <a:off x="5769658" y="2761313"/>
              <a:ext cx="2568891" cy="13254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FRO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dirty="0"/>
                <a:t>#1 Garnishment</a:t>
              </a:r>
            </a:p>
            <a:p>
              <a:pPr lvl="0" algn="ctr" defTabSz="6667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/>
                <a:t>($5,000.00)</a:t>
              </a:r>
            </a:p>
          </p:txBody>
        </p:sp>
      </p:grpSp>
      <p:cxnSp>
        <p:nvCxnSpPr>
          <p:cNvPr id="29" name="Straight Arrow Connector 28"/>
          <p:cNvCxnSpPr/>
          <p:nvPr/>
        </p:nvCxnSpPr>
        <p:spPr>
          <a:xfrm>
            <a:off x="6144339" y="1817002"/>
            <a:ext cx="23336" cy="3252709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flipH="1">
            <a:off x="1990725" y="1817002"/>
            <a:ext cx="4153614" cy="1392923"/>
          </a:xfrm>
          <a:prstGeom prst="straightConnector1">
            <a:avLst/>
          </a:prstGeom>
          <a:ln w="508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H="1">
            <a:off x="4653023" y="1817002"/>
            <a:ext cx="1491316" cy="1392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6144339" y="1817002"/>
            <a:ext cx="1448653" cy="1392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6144339" y="1817002"/>
            <a:ext cx="4342324" cy="139292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33"/>
          <p:cNvSpPr/>
          <p:nvPr/>
        </p:nvSpPr>
        <p:spPr>
          <a:xfrm>
            <a:off x="223777" y="4803151"/>
            <a:ext cx="463759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*The Court Clerk will pay garnishment creditors with priority first. Once creditors with  priority have been paid, the Clerk will distribute the funds equally among creditors with a garnishment in place which has not been paid in full. </a:t>
            </a:r>
          </a:p>
        </p:txBody>
      </p:sp>
    </p:spTree>
    <p:extLst>
      <p:ext uri="{BB962C8B-B14F-4D97-AF65-F5344CB8AC3E}">
        <p14:creationId xmlns:p14="http://schemas.microsoft.com/office/powerpoint/2010/main" val="376848929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F5579D-E76F-AEEB-6098-687C48B069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/>
              <a:t>Examination in Aid of an Execution</a:t>
            </a:r>
            <a:br>
              <a:rPr lang="en-US" sz="4000" b="1" dirty="0"/>
            </a:br>
            <a:r>
              <a:rPr lang="en-US" sz="2400" b="1" dirty="0"/>
              <a:t>a.k.a. Judgment Debtor Examination Hearings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B1E1B8-D06F-9503-1FE1-572EB95A89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b="1" dirty="0"/>
              <a:t>Examination Hearing: </a:t>
            </a:r>
            <a:r>
              <a:rPr lang="en-US" dirty="0"/>
              <a:t>If you lack information about the debtor’s assets, employment, or bank accounts.</a:t>
            </a:r>
          </a:p>
          <a:p>
            <a:r>
              <a:rPr lang="en-US" dirty="0"/>
              <a:t>Examinations are conducted in private and are under oath</a:t>
            </a:r>
          </a:p>
          <a:p>
            <a:r>
              <a:rPr lang="en-US" dirty="0"/>
              <a:t>Set the Stage</a:t>
            </a:r>
          </a:p>
          <a:p>
            <a:pPr lvl="1"/>
            <a:r>
              <a:rPr lang="en-US" dirty="0"/>
              <a:t>What to prepare with a notice of examination</a:t>
            </a:r>
          </a:p>
          <a:p>
            <a:pPr lvl="1"/>
            <a:r>
              <a:rPr lang="en-US" dirty="0"/>
              <a:t>Duties of the person being examined</a:t>
            </a:r>
          </a:p>
          <a:p>
            <a:pPr lvl="1"/>
            <a:r>
              <a:rPr lang="en-US" dirty="0"/>
              <a:t>Order to set out clear consequences </a:t>
            </a:r>
          </a:p>
          <a:p>
            <a:r>
              <a:rPr lang="en-US" dirty="0"/>
              <a:t>Test for a Contempt Order</a:t>
            </a:r>
          </a:p>
          <a:p>
            <a:pPr marL="0" lv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7031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BAAC6A-7C47-951A-5507-1E04FB84B3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4"/>
            <a:ext cx="10515600" cy="1702957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The “Collectability” Assessment</a:t>
            </a:r>
            <a:br>
              <a:rPr lang="en-US" b="1" dirty="0"/>
            </a:br>
            <a:r>
              <a:rPr lang="en-US" sz="3100" i="1" dirty="0"/>
              <a:t>Is the debtor worth suing? 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85EE5-B08B-E071-63CE-D1AD3D8222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3375" y="1461330"/>
            <a:ext cx="10832417" cy="52537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Does the debtor own property or other assets? </a:t>
            </a:r>
          </a:p>
          <a:p>
            <a:pPr lvl="1"/>
            <a:r>
              <a:rPr lang="en-US" dirty="0"/>
              <a:t>Equity in the asset?</a:t>
            </a:r>
          </a:p>
          <a:p>
            <a:pPr lvl="1"/>
            <a:r>
              <a:rPr lang="en-US" dirty="0"/>
              <a:t>Other debts?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Does the debtor earn income that would be subject to enforcement? 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Do we know where the debtor is?</a:t>
            </a:r>
          </a:p>
          <a:p>
            <a:pPr lvl="1"/>
            <a:r>
              <a:rPr lang="en-US" dirty="0"/>
              <a:t>Any potential issues in serving the Claim</a:t>
            </a:r>
          </a:p>
          <a:p>
            <a:pPr marL="457200" lvl="1" indent="0">
              <a:buNone/>
            </a:pPr>
            <a:endParaRPr lang="en-US" dirty="0"/>
          </a:p>
          <a:p>
            <a:r>
              <a:rPr lang="en-US" dirty="0"/>
              <a:t>Limitation issue?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Insolvency </a:t>
            </a:r>
          </a:p>
        </p:txBody>
      </p:sp>
    </p:spTree>
    <p:extLst>
      <p:ext uri="{BB962C8B-B14F-4D97-AF65-F5344CB8AC3E}">
        <p14:creationId xmlns:p14="http://schemas.microsoft.com/office/powerpoint/2010/main" val="9567449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7457A-9F13-91A4-1149-ED50C406FF9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1305" y="85328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600" b="1" dirty="0"/>
              <a:t>Have you asked them to pay?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16EF4A2-C7DE-B466-350E-836922F989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3691" y="1833452"/>
            <a:ext cx="4635910" cy="43471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45260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F1A62-9C2F-BC00-942F-BDCFB9B7D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99164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Judgments</a:t>
            </a:r>
            <a:br>
              <a:rPr lang="en-US" b="1" dirty="0"/>
            </a:br>
            <a:r>
              <a:rPr lang="en-US" sz="2300" dirty="0"/>
              <a:t>A judgment is a right to collect, not the money itself. This phase is the heart of debt recovery.</a:t>
            </a:r>
            <a:br>
              <a:rPr lang="en-US" dirty="0"/>
            </a:br>
            <a:endParaRPr lang="en-US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89B13F-2801-49ED-E9EF-0054107172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24727"/>
            <a:ext cx="10515600" cy="4351338"/>
          </a:xfrm>
        </p:spPr>
        <p:txBody>
          <a:bodyPr/>
          <a:lstStyle/>
          <a:p>
            <a:r>
              <a:rPr lang="en-US" dirty="0"/>
              <a:t>Judgment do not expire, but leave is required to enforce the Judgment after 6 years. </a:t>
            </a:r>
          </a:p>
        </p:txBody>
      </p:sp>
    </p:spTree>
    <p:extLst>
      <p:ext uri="{BB962C8B-B14F-4D97-AF65-F5344CB8AC3E}">
        <p14:creationId xmlns:p14="http://schemas.microsoft.com/office/powerpoint/2010/main" val="27452982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384FA4-8B01-9590-8118-7571751424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4932362" cy="1600200"/>
          </a:xfrm>
        </p:spPr>
        <p:txBody>
          <a:bodyPr/>
          <a:lstStyle/>
          <a:p>
            <a:r>
              <a:rPr lang="en-US" b="1" dirty="0"/>
              <a:t>Pleadings</a:t>
            </a:r>
            <a:br>
              <a:rPr lang="en-US" b="1" dirty="0"/>
            </a:br>
            <a:r>
              <a:rPr lang="en-US" dirty="0"/>
              <a:t>Avoiding common pitfalls</a:t>
            </a:r>
          </a:p>
        </p:txBody>
      </p:sp>
      <p:pic>
        <p:nvPicPr>
          <p:cNvPr id="6" name="Content Placeholder 5" descr="A close-up of a form&#10;&#10;AI-generated content may be incorrect.">
            <a:extLst>
              <a:ext uri="{FF2B5EF4-FFF2-40B4-BE49-F238E27FC236}">
                <a16:creationId xmlns:a16="http://schemas.microsoft.com/office/drawing/2014/main" id="{A7571800-A8BC-1BE4-052B-C8D1B3A7261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3313" y="282011"/>
            <a:ext cx="5426580" cy="6247093"/>
          </a:xfrm>
        </p:spPr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15F47E7-E764-A308-0F27-3594120348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501333" cy="381158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Goal is to have the clerk of the court sign judgment.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Clear and concise language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Attach supporting documents (e.g., invoices, contracts) to the Plaintiff’s Claim where possible to reduce chances of court clerk rejecting a default judgment.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800" dirty="0"/>
              <a:t>Sue multiple accounts in one claim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8659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96C58-CF9D-EE43-BEE8-0265751C0D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Defended Action</a:t>
            </a:r>
          </a:p>
        </p:txBody>
      </p:sp>
      <p:pic>
        <p:nvPicPr>
          <p:cNvPr id="4" name="Content Placeholder 5">
            <a:extLst>
              <a:ext uri="{FF2B5EF4-FFF2-40B4-BE49-F238E27FC236}">
                <a16:creationId xmlns:a16="http://schemas.microsoft.com/office/drawing/2014/main" id="{20241166-85DB-2454-AAC2-9EBBE22C9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366972"/>
            <a:ext cx="10440561" cy="341831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F40D747-62BC-9CEE-6469-902D05D1E1CB}"/>
              </a:ext>
            </a:extLst>
          </p:cNvPr>
          <p:cNvSpPr txBox="1"/>
          <p:nvPr/>
        </p:nvSpPr>
        <p:spPr>
          <a:xfrm>
            <a:off x="838200" y="4785289"/>
            <a:ext cx="1069657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Rule 9 of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Rules of the Small Claims Court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Defence and Admission of Liability and Proposal of Terms of Payment</a:t>
            </a:r>
          </a:p>
          <a:p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Rule 13 of the </a:t>
            </a:r>
            <a:r>
              <a:rPr lang="en-US" sz="2400" i="1" dirty="0">
                <a:latin typeface="Arial" panose="020B0604020202020204" pitchFamily="34" charset="0"/>
                <a:cs typeface="Arial" panose="020B0604020202020204" pitchFamily="34" charset="0"/>
              </a:rPr>
              <a:t>Rules of the Small Claims Court </a:t>
            </a:r>
            <a: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US" sz="2400" b="1" i="1" dirty="0">
                <a:latin typeface="Arial" panose="020B0604020202020204" pitchFamily="34" charset="0"/>
                <a:cs typeface="Arial" panose="020B0604020202020204" pitchFamily="34" charset="0"/>
              </a:rPr>
              <a:t>Settlement Conference</a:t>
            </a:r>
            <a:br>
              <a:rPr lang="en-US" sz="24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41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1E817E-F934-B1E8-5E26-261925E6DC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Settlement Conference</a:t>
            </a:r>
            <a:br>
              <a:rPr lang="en-US" b="1" dirty="0"/>
            </a:br>
            <a:r>
              <a:rPr lang="en-US" sz="2400" b="1" dirty="0"/>
              <a:t>Know the Rules and Set the Stage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5A0A99-965B-28C5-A63E-93592CD90C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Mandatory unless the defendant admits the FULL claim or the parties file terms of settlement. </a:t>
            </a:r>
          </a:p>
          <a:p>
            <a:r>
              <a:rPr lang="en-US" dirty="0"/>
              <a:t>This is also the “discovery process.” </a:t>
            </a:r>
          </a:p>
          <a:p>
            <a:r>
              <a:rPr lang="en-US" dirty="0"/>
              <a:t>Main goal is to settle </a:t>
            </a:r>
          </a:p>
          <a:p>
            <a:r>
              <a:rPr lang="en-US" dirty="0"/>
              <a:t>Set the stage for your next step</a:t>
            </a:r>
          </a:p>
          <a:p>
            <a:r>
              <a:rPr lang="en-US" dirty="0"/>
              <a:t>Determine your next steps</a:t>
            </a:r>
          </a:p>
          <a:p>
            <a:pPr lvl="1"/>
            <a:r>
              <a:rPr lang="en-US" dirty="0"/>
              <a:t>Rule 12 Motion</a:t>
            </a:r>
          </a:p>
          <a:p>
            <a:pPr lvl="1"/>
            <a:r>
              <a:rPr lang="en-US" dirty="0"/>
              <a:t>Trial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4023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ED96B28-B840-1F40-2923-E65E234E93F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90601" y="1"/>
            <a:ext cx="8839200" cy="65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06063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670F1-C464-D50C-FCE6-5BFFB6B88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Writs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B4799C-28F2-458C-4125-A2032BDA46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175" y="1352550"/>
            <a:ext cx="10782300" cy="4843463"/>
          </a:xfrm>
        </p:spPr>
        <p:txBody>
          <a:bodyPr/>
          <a:lstStyle/>
          <a:p>
            <a:r>
              <a:rPr lang="en-US" dirty="0"/>
              <a:t>Writ of Seizure and Sale of Land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 Issue by the Court and Filed with the Sheriff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/>
              <a:t>A Writ encumbers any land presently owned or land that may be purchased in the future by the debtor in the jurisdiction where the writ is filed. </a:t>
            </a:r>
          </a:p>
          <a:p>
            <a:r>
              <a:rPr lang="en-US" dirty="0"/>
              <a:t>Enforcement Considerations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Is the Debtor the sole owner of the property?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Name on title?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Is there still equity?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dirty="0"/>
              <a:t>Does the debtor still own? </a:t>
            </a:r>
          </a:p>
          <a:p>
            <a:pPr marL="457200" lvl="1" indent="0">
              <a:buNone/>
            </a:pPr>
            <a:endParaRPr lang="en-US" dirty="0"/>
          </a:p>
          <a:p>
            <a:pPr lvl="1">
              <a:buFont typeface="Wingdings" panose="05000000000000000000" pitchFamily="2" charset="2"/>
              <a:buChar char="Ø"/>
            </a:pP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10832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</TotalTime>
  <Words>767</Words>
  <Application>Microsoft Office PowerPoint</Application>
  <PresentationFormat>Widescreen</PresentationFormat>
  <Paragraphs>100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Aptos</vt:lpstr>
      <vt:lpstr>Aptos Display</vt:lpstr>
      <vt:lpstr>Arial</vt:lpstr>
      <vt:lpstr>Wingdings</vt:lpstr>
      <vt:lpstr>Office Theme</vt:lpstr>
      <vt:lpstr>The ins and outs of debt recovery:  A practical approach </vt:lpstr>
      <vt:lpstr>The “Collectability” Assessment Is the debtor worth suing?  </vt:lpstr>
      <vt:lpstr>PowerPoint Presentation</vt:lpstr>
      <vt:lpstr>Judgments A judgment is a right to collect, not the money itself. This phase is the heart of debt recovery. </vt:lpstr>
      <vt:lpstr>Pleadings Avoiding common pitfalls</vt:lpstr>
      <vt:lpstr>Defended Action</vt:lpstr>
      <vt:lpstr>Settlement Conference Know the Rules and Set the Stage</vt:lpstr>
      <vt:lpstr>PowerPoint Presentation</vt:lpstr>
      <vt:lpstr>Writs</vt:lpstr>
      <vt:lpstr>Garnishments The most common and effective tool. It allows you to intercept money owed to the debtor by a third party (Garnishee), such as an employer (wage garnishment) or a bank (bank account garnishment). </vt:lpstr>
      <vt:lpstr>PowerPoint Presentation</vt:lpstr>
      <vt:lpstr> PRIORITY AMONG CREDITORS  </vt:lpstr>
      <vt:lpstr>PowerPoint Presentation</vt:lpstr>
      <vt:lpstr>PowerPoint Presentation</vt:lpstr>
      <vt:lpstr>Examination in Aid of an Execution a.k.a. Judgment Debtor Examination Hearings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Christina Bradley</dc:creator>
  <cp:lastModifiedBy>Judit Schonwald</cp:lastModifiedBy>
  <cp:revision>50</cp:revision>
  <cp:lastPrinted>2025-11-19T23:49:02Z</cp:lastPrinted>
  <dcterms:created xsi:type="dcterms:W3CDTF">2025-11-19T05:02:49Z</dcterms:created>
  <dcterms:modified xsi:type="dcterms:W3CDTF">2025-11-21T00:35:08Z</dcterms:modified>
</cp:coreProperties>
</file>